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6"/>
  </p:notesMasterIdLst>
  <p:sldIdLst>
    <p:sldId id="279" r:id="rId2"/>
    <p:sldId id="273" r:id="rId3"/>
    <p:sldId id="258" r:id="rId4"/>
    <p:sldId id="272" r:id="rId5"/>
    <p:sldId id="776" r:id="rId6"/>
    <p:sldId id="752" r:id="rId7"/>
    <p:sldId id="753" r:id="rId8"/>
    <p:sldId id="754" r:id="rId9"/>
    <p:sldId id="483" r:id="rId10"/>
    <p:sldId id="441" r:id="rId11"/>
    <p:sldId id="278" r:id="rId12"/>
    <p:sldId id="283" r:id="rId13"/>
    <p:sldId id="749" r:id="rId14"/>
    <p:sldId id="285" r:id="rId15"/>
    <p:sldId id="484" r:id="rId16"/>
    <p:sldId id="755" r:id="rId17"/>
    <p:sldId id="761" r:id="rId18"/>
    <p:sldId id="756" r:id="rId19"/>
    <p:sldId id="762" r:id="rId20"/>
    <p:sldId id="778" r:id="rId21"/>
    <p:sldId id="763" r:id="rId22"/>
    <p:sldId id="764" r:id="rId23"/>
    <p:sldId id="759" r:id="rId24"/>
    <p:sldId id="760" r:id="rId25"/>
    <p:sldId id="767" r:id="rId26"/>
    <p:sldId id="765" r:id="rId27"/>
    <p:sldId id="434" r:id="rId28"/>
    <p:sldId id="768" r:id="rId29"/>
    <p:sldId id="777" r:id="rId30"/>
    <p:sldId id="499" r:id="rId31"/>
    <p:sldId id="307" r:id="rId32"/>
    <p:sldId id="308" r:id="rId33"/>
    <p:sldId id="492" r:id="rId34"/>
    <p:sldId id="771" r:id="rId35"/>
    <p:sldId id="772" r:id="rId36"/>
    <p:sldId id="773" r:id="rId37"/>
    <p:sldId id="774" r:id="rId38"/>
    <p:sldId id="482" r:id="rId39"/>
    <p:sldId id="310" r:id="rId40"/>
    <p:sldId id="779" r:id="rId41"/>
    <p:sldId id="416" r:id="rId42"/>
    <p:sldId id="418" r:id="rId43"/>
    <p:sldId id="770" r:id="rId44"/>
    <p:sldId id="769" r:id="rId45"/>
    <p:sldId id="750" r:id="rId46"/>
    <p:sldId id="280" r:id="rId47"/>
    <p:sldId id="284" r:id="rId48"/>
    <p:sldId id="625" r:id="rId49"/>
    <p:sldId id="743" r:id="rId50"/>
    <p:sldId id="726" r:id="rId51"/>
    <p:sldId id="270" r:id="rId52"/>
    <p:sldId id="744" r:id="rId53"/>
    <p:sldId id="745" r:id="rId54"/>
    <p:sldId id="74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6091FC-68A5-0A0F-D84C-8EFCAFCB9110}" name="Gaia Sessa" initials="GS" userId="S::gaia.sessa@tudublin.ie::b85d0358-d648-4df9-bbb0-7cd4b702a7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83B9-3C61-BB4D-9608-0065BB78347C}" type="doc">
      <dgm:prSet loTypeId="urn:microsoft.com/office/officeart/2005/8/layout/radial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D4616B6-D7AD-0444-9C97-04D5474D73D1}">
      <dgm:prSet phldrT="[Text]"/>
      <dgm:spPr/>
      <dgm:t>
        <a:bodyPr/>
        <a:lstStyle/>
        <a:p>
          <a:r>
            <a:rPr lang="en-GB" b="0" i="0" dirty="0">
              <a:latin typeface="Helvetica Light" panose="020B0403020202020204" pitchFamily="34" charset="0"/>
            </a:rPr>
            <a:t>Self-Motion</a:t>
          </a:r>
        </a:p>
      </dgm:t>
    </dgm:pt>
    <dgm:pt modelId="{72C3A4EC-0DA5-2041-A6A0-9423ED7A5697}" type="parTrans" cxnId="{712CD75C-6CCF-294B-B6F2-46536A986602}">
      <dgm:prSet/>
      <dgm:spPr/>
      <dgm:t>
        <a:bodyPr/>
        <a:lstStyle/>
        <a:p>
          <a:endParaRPr lang="en-GB"/>
        </a:p>
      </dgm:t>
    </dgm:pt>
    <dgm:pt modelId="{3FAB8877-F78C-8E45-B8A0-85BEA53C3BB3}" type="sibTrans" cxnId="{712CD75C-6CCF-294B-B6F2-46536A986602}">
      <dgm:prSet/>
      <dgm:spPr/>
      <dgm:t>
        <a:bodyPr/>
        <a:lstStyle/>
        <a:p>
          <a:endParaRPr lang="en-GB"/>
        </a:p>
      </dgm:t>
    </dgm:pt>
    <dgm:pt modelId="{4D25EC98-7725-6942-AE1B-75327C246BFE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Computer</a:t>
          </a:r>
          <a:br>
            <a:rPr lang="en-GB" dirty="0">
              <a:latin typeface="Helvetica" pitchFamily="2" charset="0"/>
            </a:rPr>
          </a:br>
          <a:r>
            <a:rPr lang="en-GB" dirty="0">
              <a:latin typeface="Helvetica" pitchFamily="2" charset="0"/>
            </a:rPr>
            <a:t>Science</a:t>
          </a:r>
        </a:p>
      </dgm:t>
    </dgm:pt>
    <dgm:pt modelId="{BE7FBEFC-3A60-064E-AE11-A0A788E4C29D}" type="parTrans" cxnId="{751F543E-F098-EB40-A1CC-E4661DC2B4E4}">
      <dgm:prSet/>
      <dgm:spPr/>
      <dgm:t>
        <a:bodyPr/>
        <a:lstStyle/>
        <a:p>
          <a:endParaRPr lang="en-GB"/>
        </a:p>
      </dgm:t>
    </dgm:pt>
    <dgm:pt modelId="{FA38E140-1AFA-9F4B-9B14-A3949909B4DF}" type="sibTrans" cxnId="{751F543E-F098-EB40-A1CC-E4661DC2B4E4}">
      <dgm:prSet/>
      <dgm:spPr/>
      <dgm:t>
        <a:bodyPr/>
        <a:lstStyle/>
        <a:p>
          <a:endParaRPr lang="en-GB"/>
        </a:p>
      </dgm:t>
    </dgm:pt>
    <dgm:pt modelId="{E3DFAF7C-8EC5-2D48-B095-9D5B84E0F19F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Neuroscience</a:t>
          </a:r>
        </a:p>
      </dgm:t>
    </dgm:pt>
    <dgm:pt modelId="{98A02C3F-BD3A-E543-8F21-C457C1CBFFFF}" type="parTrans" cxnId="{B3ED77BE-0ECA-AF49-970E-0041D158CD3A}">
      <dgm:prSet/>
      <dgm:spPr/>
      <dgm:t>
        <a:bodyPr/>
        <a:lstStyle/>
        <a:p>
          <a:endParaRPr lang="en-GB"/>
        </a:p>
      </dgm:t>
    </dgm:pt>
    <dgm:pt modelId="{0B31204F-B30D-1644-8485-8C5942CAB0BB}" type="sibTrans" cxnId="{B3ED77BE-0ECA-AF49-970E-0041D158CD3A}">
      <dgm:prSet/>
      <dgm:spPr/>
      <dgm:t>
        <a:bodyPr/>
        <a:lstStyle/>
        <a:p>
          <a:endParaRPr lang="en-GB"/>
        </a:p>
      </dgm:t>
    </dgm:pt>
    <dgm:pt modelId="{0BCFDB27-5E8B-6E46-B155-9731912B2422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Physics</a:t>
          </a:r>
        </a:p>
      </dgm:t>
    </dgm:pt>
    <dgm:pt modelId="{E1E2ED1B-259A-FC43-AA26-B107FD0F0592}" type="parTrans" cxnId="{2A9EDAB2-AE14-8A44-BEC1-74B6B82E0B25}">
      <dgm:prSet/>
      <dgm:spPr/>
      <dgm:t>
        <a:bodyPr/>
        <a:lstStyle/>
        <a:p>
          <a:endParaRPr lang="en-GB"/>
        </a:p>
      </dgm:t>
    </dgm:pt>
    <dgm:pt modelId="{B42EB489-9A55-6D45-BC78-4D50C91B95F5}" type="sibTrans" cxnId="{2A9EDAB2-AE14-8A44-BEC1-74B6B82E0B25}">
      <dgm:prSet/>
      <dgm:spPr/>
      <dgm:t>
        <a:bodyPr/>
        <a:lstStyle/>
        <a:p>
          <a:endParaRPr lang="en-GB"/>
        </a:p>
      </dgm:t>
    </dgm:pt>
    <dgm:pt modelId="{44B1C885-1EA2-314D-BFBD-40850D72C22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Mathematics</a:t>
          </a:r>
        </a:p>
      </dgm:t>
    </dgm:pt>
    <dgm:pt modelId="{55C60473-F563-C141-A490-DAD374E18D4F}" type="parTrans" cxnId="{40777839-1DAC-1E41-8CCA-A03B2F13C2FB}">
      <dgm:prSet/>
      <dgm:spPr/>
      <dgm:t>
        <a:bodyPr/>
        <a:lstStyle/>
        <a:p>
          <a:endParaRPr lang="en-GB"/>
        </a:p>
      </dgm:t>
    </dgm:pt>
    <dgm:pt modelId="{A1039D11-D459-A643-8804-67415F591AF7}" type="sibTrans" cxnId="{40777839-1DAC-1E41-8CCA-A03B2F13C2FB}">
      <dgm:prSet/>
      <dgm:spPr/>
      <dgm:t>
        <a:bodyPr/>
        <a:lstStyle/>
        <a:p>
          <a:endParaRPr lang="en-GB"/>
        </a:p>
      </dgm:t>
    </dgm:pt>
    <dgm:pt modelId="{AC5B2206-7EED-A346-91B7-1456AF68A00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Psychology</a:t>
          </a:r>
        </a:p>
      </dgm:t>
    </dgm:pt>
    <dgm:pt modelId="{9FCF2371-0E19-754A-B3DB-5A41DD598D76}" type="parTrans" cxnId="{AC19B142-7823-EE42-A502-89A207B619C5}">
      <dgm:prSet/>
      <dgm:spPr/>
      <dgm:t>
        <a:bodyPr/>
        <a:lstStyle/>
        <a:p>
          <a:endParaRPr lang="en-GB"/>
        </a:p>
      </dgm:t>
    </dgm:pt>
    <dgm:pt modelId="{DFAB15E0-42CC-9349-86D2-1DE9FF0C03D6}" type="sibTrans" cxnId="{AC19B142-7823-EE42-A502-89A207B619C5}">
      <dgm:prSet/>
      <dgm:spPr/>
      <dgm:t>
        <a:bodyPr/>
        <a:lstStyle/>
        <a:p>
          <a:endParaRPr lang="en-GB"/>
        </a:p>
      </dgm:t>
    </dgm:pt>
    <dgm:pt modelId="{AEC903F5-725A-3B4C-9A73-1334B9F7F5B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Electrical Engineering</a:t>
          </a:r>
        </a:p>
      </dgm:t>
    </dgm:pt>
    <dgm:pt modelId="{00C05E18-6DC3-2F46-AD20-167D6E6F5310}" type="parTrans" cxnId="{36ED47D2-A88C-3343-8896-62FFB3823734}">
      <dgm:prSet/>
      <dgm:spPr/>
      <dgm:t>
        <a:bodyPr/>
        <a:lstStyle/>
        <a:p>
          <a:endParaRPr lang="en-GB"/>
        </a:p>
      </dgm:t>
    </dgm:pt>
    <dgm:pt modelId="{3B5CE68B-356F-9248-AECE-A57C4CC06938}" type="sibTrans" cxnId="{36ED47D2-A88C-3343-8896-62FFB3823734}">
      <dgm:prSet/>
      <dgm:spPr/>
      <dgm:t>
        <a:bodyPr/>
        <a:lstStyle/>
        <a:p>
          <a:endParaRPr lang="en-GB"/>
        </a:p>
      </dgm:t>
    </dgm:pt>
    <dgm:pt modelId="{9A161B40-E03E-0141-9697-9F4DC4C2A93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Medicine</a:t>
          </a:r>
        </a:p>
      </dgm:t>
    </dgm:pt>
    <dgm:pt modelId="{787AFD7D-0BDB-2347-8AED-A0A03B10A40A}" type="parTrans" cxnId="{CD53692C-CEA4-EB48-827A-AB2A2ECE849E}">
      <dgm:prSet/>
      <dgm:spPr/>
      <dgm:t>
        <a:bodyPr/>
        <a:lstStyle/>
        <a:p>
          <a:endParaRPr lang="en-GB"/>
        </a:p>
      </dgm:t>
    </dgm:pt>
    <dgm:pt modelId="{E713BEB1-DDE1-E443-ADD3-C97F5182C9BF}" type="sibTrans" cxnId="{CD53692C-CEA4-EB48-827A-AB2A2ECE849E}">
      <dgm:prSet/>
      <dgm:spPr/>
      <dgm:t>
        <a:bodyPr/>
        <a:lstStyle/>
        <a:p>
          <a:endParaRPr lang="en-GB"/>
        </a:p>
      </dgm:t>
    </dgm:pt>
    <dgm:pt modelId="{2675E984-C27F-094A-ACE3-F9F44A9C1591}" type="pres">
      <dgm:prSet presAssocID="{34CD83B9-3C61-BB4D-9608-0065BB7834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D7B4A8-1D86-E640-BFAE-67371F9F6373}" type="pres">
      <dgm:prSet presAssocID="{DD4616B6-D7AD-0444-9C97-04D5474D73D1}" presName="centerShape" presStyleLbl="node0" presStyleIdx="0" presStyleCnt="1" custLinFactNeighborY="262"/>
      <dgm:spPr/>
    </dgm:pt>
    <dgm:pt modelId="{8CE678A9-CB0C-0B48-BE44-9C27229DD8DA}" type="pres">
      <dgm:prSet presAssocID="{BE7FBEFC-3A60-064E-AE11-A0A788E4C29D}" presName="parTrans" presStyleLbl="sibTrans2D1" presStyleIdx="0" presStyleCnt="7"/>
      <dgm:spPr/>
    </dgm:pt>
    <dgm:pt modelId="{32D2F44D-0A12-3A4B-A547-01DB117C1757}" type="pres">
      <dgm:prSet presAssocID="{BE7FBEFC-3A60-064E-AE11-A0A788E4C29D}" presName="connectorText" presStyleLbl="sibTrans2D1" presStyleIdx="0" presStyleCnt="7"/>
      <dgm:spPr/>
    </dgm:pt>
    <dgm:pt modelId="{F467BC98-B194-E749-A3C0-73B1C90591EF}" type="pres">
      <dgm:prSet presAssocID="{4D25EC98-7725-6942-AE1B-75327C246BFE}" presName="node" presStyleLbl="node1" presStyleIdx="0" presStyleCnt="7">
        <dgm:presLayoutVars>
          <dgm:bulletEnabled val="1"/>
        </dgm:presLayoutVars>
      </dgm:prSet>
      <dgm:spPr/>
    </dgm:pt>
    <dgm:pt modelId="{46EEBC25-CDB0-D843-B5FE-BDA2F772A4B4}" type="pres">
      <dgm:prSet presAssocID="{98A02C3F-BD3A-E543-8F21-C457C1CBFFFF}" presName="parTrans" presStyleLbl="sibTrans2D1" presStyleIdx="1" presStyleCnt="7"/>
      <dgm:spPr/>
    </dgm:pt>
    <dgm:pt modelId="{EF0A598A-620A-2B48-B7FE-3D65A952C037}" type="pres">
      <dgm:prSet presAssocID="{98A02C3F-BD3A-E543-8F21-C457C1CBFFFF}" presName="connectorText" presStyleLbl="sibTrans2D1" presStyleIdx="1" presStyleCnt="7"/>
      <dgm:spPr/>
    </dgm:pt>
    <dgm:pt modelId="{3931EA20-C59B-F144-9B8F-05357FD9ECCC}" type="pres">
      <dgm:prSet presAssocID="{E3DFAF7C-8EC5-2D48-B095-9D5B84E0F19F}" presName="node" presStyleLbl="node1" presStyleIdx="1" presStyleCnt="7">
        <dgm:presLayoutVars>
          <dgm:bulletEnabled val="1"/>
        </dgm:presLayoutVars>
      </dgm:prSet>
      <dgm:spPr/>
    </dgm:pt>
    <dgm:pt modelId="{88E9598C-4099-EF47-AF63-A79FAC2F14A9}" type="pres">
      <dgm:prSet presAssocID="{E1E2ED1B-259A-FC43-AA26-B107FD0F0592}" presName="parTrans" presStyleLbl="sibTrans2D1" presStyleIdx="2" presStyleCnt="7"/>
      <dgm:spPr/>
    </dgm:pt>
    <dgm:pt modelId="{EBDBBA2F-1435-394B-8D15-DA2AA9B4450A}" type="pres">
      <dgm:prSet presAssocID="{E1E2ED1B-259A-FC43-AA26-B107FD0F0592}" presName="connectorText" presStyleLbl="sibTrans2D1" presStyleIdx="2" presStyleCnt="7"/>
      <dgm:spPr/>
    </dgm:pt>
    <dgm:pt modelId="{9D63BBD9-85AC-3A4E-B1E9-61788439F225}" type="pres">
      <dgm:prSet presAssocID="{0BCFDB27-5E8B-6E46-B155-9731912B2422}" presName="node" presStyleLbl="node1" presStyleIdx="2" presStyleCnt="7">
        <dgm:presLayoutVars>
          <dgm:bulletEnabled val="1"/>
        </dgm:presLayoutVars>
      </dgm:prSet>
      <dgm:spPr/>
    </dgm:pt>
    <dgm:pt modelId="{E3CC7570-E1F8-8149-926F-45D259395438}" type="pres">
      <dgm:prSet presAssocID="{55C60473-F563-C141-A490-DAD374E18D4F}" presName="parTrans" presStyleLbl="sibTrans2D1" presStyleIdx="3" presStyleCnt="7"/>
      <dgm:spPr/>
    </dgm:pt>
    <dgm:pt modelId="{24DFF8C7-A34E-664D-A017-51039EB34A48}" type="pres">
      <dgm:prSet presAssocID="{55C60473-F563-C141-A490-DAD374E18D4F}" presName="connectorText" presStyleLbl="sibTrans2D1" presStyleIdx="3" presStyleCnt="7"/>
      <dgm:spPr/>
    </dgm:pt>
    <dgm:pt modelId="{4479D52F-6B85-2848-9A10-25FAD0639A9A}" type="pres">
      <dgm:prSet presAssocID="{44B1C885-1EA2-314D-BFBD-40850D72C229}" presName="node" presStyleLbl="node1" presStyleIdx="3" presStyleCnt="7">
        <dgm:presLayoutVars>
          <dgm:bulletEnabled val="1"/>
        </dgm:presLayoutVars>
      </dgm:prSet>
      <dgm:spPr/>
    </dgm:pt>
    <dgm:pt modelId="{2EAEB2DA-75B9-AA4A-AEB6-D995E2BE5698}" type="pres">
      <dgm:prSet presAssocID="{9FCF2371-0E19-754A-B3DB-5A41DD598D76}" presName="parTrans" presStyleLbl="sibTrans2D1" presStyleIdx="4" presStyleCnt="7"/>
      <dgm:spPr/>
    </dgm:pt>
    <dgm:pt modelId="{BB9349E6-8256-064A-BD64-55B76B146522}" type="pres">
      <dgm:prSet presAssocID="{9FCF2371-0E19-754A-B3DB-5A41DD598D76}" presName="connectorText" presStyleLbl="sibTrans2D1" presStyleIdx="4" presStyleCnt="7"/>
      <dgm:spPr/>
    </dgm:pt>
    <dgm:pt modelId="{49EB5156-F258-5D49-8845-539A6A3D89EA}" type="pres">
      <dgm:prSet presAssocID="{AC5B2206-7EED-A346-91B7-1456AF68A005}" presName="node" presStyleLbl="node1" presStyleIdx="4" presStyleCnt="7">
        <dgm:presLayoutVars>
          <dgm:bulletEnabled val="1"/>
        </dgm:presLayoutVars>
      </dgm:prSet>
      <dgm:spPr/>
    </dgm:pt>
    <dgm:pt modelId="{A3D3DE4E-F9EF-1048-91F8-68361912D2F1}" type="pres">
      <dgm:prSet presAssocID="{787AFD7D-0BDB-2347-8AED-A0A03B10A40A}" presName="parTrans" presStyleLbl="sibTrans2D1" presStyleIdx="5" presStyleCnt="7"/>
      <dgm:spPr/>
    </dgm:pt>
    <dgm:pt modelId="{01635D1A-2E47-524E-8DE1-CEAAACBF55AF}" type="pres">
      <dgm:prSet presAssocID="{787AFD7D-0BDB-2347-8AED-A0A03B10A40A}" presName="connectorText" presStyleLbl="sibTrans2D1" presStyleIdx="5" presStyleCnt="7"/>
      <dgm:spPr/>
    </dgm:pt>
    <dgm:pt modelId="{F85A60FD-00EC-B84B-8644-F1C54649B79C}" type="pres">
      <dgm:prSet presAssocID="{9A161B40-E03E-0141-9697-9F4DC4C2A939}" presName="node" presStyleLbl="node1" presStyleIdx="5" presStyleCnt="7">
        <dgm:presLayoutVars>
          <dgm:bulletEnabled val="1"/>
        </dgm:presLayoutVars>
      </dgm:prSet>
      <dgm:spPr/>
    </dgm:pt>
    <dgm:pt modelId="{EA4A5ACD-0E03-024F-939D-85B1995072E8}" type="pres">
      <dgm:prSet presAssocID="{00C05E18-6DC3-2F46-AD20-167D6E6F5310}" presName="parTrans" presStyleLbl="sibTrans2D1" presStyleIdx="6" presStyleCnt="7"/>
      <dgm:spPr/>
    </dgm:pt>
    <dgm:pt modelId="{1A6D1195-4544-5244-A6C8-FEF9ECCC8441}" type="pres">
      <dgm:prSet presAssocID="{00C05E18-6DC3-2F46-AD20-167D6E6F5310}" presName="connectorText" presStyleLbl="sibTrans2D1" presStyleIdx="6" presStyleCnt="7"/>
      <dgm:spPr/>
    </dgm:pt>
    <dgm:pt modelId="{608D4B42-0839-B34C-905C-905B540905B9}" type="pres">
      <dgm:prSet presAssocID="{AEC903F5-725A-3B4C-9A73-1334B9F7F5B5}" presName="node" presStyleLbl="node1" presStyleIdx="6" presStyleCnt="7">
        <dgm:presLayoutVars>
          <dgm:bulletEnabled val="1"/>
        </dgm:presLayoutVars>
      </dgm:prSet>
      <dgm:spPr/>
    </dgm:pt>
  </dgm:ptLst>
  <dgm:cxnLst>
    <dgm:cxn modelId="{0937840B-9FA4-054B-91EA-A008542498A6}" type="presOf" srcId="{9A161B40-E03E-0141-9697-9F4DC4C2A939}" destId="{F85A60FD-00EC-B84B-8644-F1C54649B79C}" srcOrd="0" destOrd="0" presId="urn:microsoft.com/office/officeart/2005/8/layout/radial5"/>
    <dgm:cxn modelId="{D2099E1C-BD5C-9B49-893D-EA18B2CE337A}" type="presOf" srcId="{BE7FBEFC-3A60-064E-AE11-A0A788E4C29D}" destId="{8CE678A9-CB0C-0B48-BE44-9C27229DD8DA}" srcOrd="0" destOrd="0" presId="urn:microsoft.com/office/officeart/2005/8/layout/radial5"/>
    <dgm:cxn modelId="{31137024-8524-3F47-9767-2593DB3BFE48}" type="presOf" srcId="{98A02C3F-BD3A-E543-8F21-C457C1CBFFFF}" destId="{46EEBC25-CDB0-D843-B5FE-BDA2F772A4B4}" srcOrd="0" destOrd="0" presId="urn:microsoft.com/office/officeart/2005/8/layout/radial5"/>
    <dgm:cxn modelId="{98D12B29-F3AA-6448-86D5-A068C41D93CE}" type="presOf" srcId="{E1E2ED1B-259A-FC43-AA26-B107FD0F0592}" destId="{EBDBBA2F-1435-394B-8D15-DA2AA9B4450A}" srcOrd="1" destOrd="0" presId="urn:microsoft.com/office/officeart/2005/8/layout/radial5"/>
    <dgm:cxn modelId="{CD53692C-CEA4-EB48-827A-AB2A2ECE849E}" srcId="{DD4616B6-D7AD-0444-9C97-04D5474D73D1}" destId="{9A161B40-E03E-0141-9697-9F4DC4C2A939}" srcOrd="5" destOrd="0" parTransId="{787AFD7D-0BDB-2347-8AED-A0A03B10A40A}" sibTransId="{E713BEB1-DDE1-E443-ADD3-C97F5182C9BF}"/>
    <dgm:cxn modelId="{40777839-1DAC-1E41-8CCA-A03B2F13C2FB}" srcId="{DD4616B6-D7AD-0444-9C97-04D5474D73D1}" destId="{44B1C885-1EA2-314D-BFBD-40850D72C229}" srcOrd="3" destOrd="0" parTransId="{55C60473-F563-C141-A490-DAD374E18D4F}" sibTransId="{A1039D11-D459-A643-8804-67415F591AF7}"/>
    <dgm:cxn modelId="{751F543E-F098-EB40-A1CC-E4661DC2B4E4}" srcId="{DD4616B6-D7AD-0444-9C97-04D5474D73D1}" destId="{4D25EC98-7725-6942-AE1B-75327C246BFE}" srcOrd="0" destOrd="0" parTransId="{BE7FBEFC-3A60-064E-AE11-A0A788E4C29D}" sibTransId="{FA38E140-1AFA-9F4B-9B14-A3949909B4DF}"/>
    <dgm:cxn modelId="{AC19B142-7823-EE42-A502-89A207B619C5}" srcId="{DD4616B6-D7AD-0444-9C97-04D5474D73D1}" destId="{AC5B2206-7EED-A346-91B7-1456AF68A005}" srcOrd="4" destOrd="0" parTransId="{9FCF2371-0E19-754A-B3DB-5A41DD598D76}" sibTransId="{DFAB15E0-42CC-9349-86D2-1DE9FF0C03D6}"/>
    <dgm:cxn modelId="{82D71F46-749C-5744-A2DC-BD56E209B0D4}" type="presOf" srcId="{00C05E18-6DC3-2F46-AD20-167D6E6F5310}" destId="{1A6D1195-4544-5244-A6C8-FEF9ECCC8441}" srcOrd="1" destOrd="0" presId="urn:microsoft.com/office/officeart/2005/8/layout/radial5"/>
    <dgm:cxn modelId="{09819D4F-2889-D441-8A06-99517F1FB1CB}" type="presOf" srcId="{AC5B2206-7EED-A346-91B7-1456AF68A005}" destId="{49EB5156-F258-5D49-8845-539A6A3D89EA}" srcOrd="0" destOrd="0" presId="urn:microsoft.com/office/officeart/2005/8/layout/radial5"/>
    <dgm:cxn modelId="{51885050-8453-4C46-ABD1-BE1B073367AF}" type="presOf" srcId="{BE7FBEFC-3A60-064E-AE11-A0A788E4C29D}" destId="{32D2F44D-0A12-3A4B-A547-01DB117C1757}" srcOrd="1" destOrd="0" presId="urn:microsoft.com/office/officeart/2005/8/layout/radial5"/>
    <dgm:cxn modelId="{B96DD452-33AF-2349-B015-001791C9FD1C}" type="presOf" srcId="{AEC903F5-725A-3B4C-9A73-1334B9F7F5B5}" destId="{608D4B42-0839-B34C-905C-905B540905B9}" srcOrd="0" destOrd="0" presId="urn:microsoft.com/office/officeart/2005/8/layout/radial5"/>
    <dgm:cxn modelId="{1A6E4B58-1689-FD4C-9466-E39DB54A5CCB}" type="presOf" srcId="{0BCFDB27-5E8B-6E46-B155-9731912B2422}" destId="{9D63BBD9-85AC-3A4E-B1E9-61788439F225}" srcOrd="0" destOrd="0" presId="urn:microsoft.com/office/officeart/2005/8/layout/radial5"/>
    <dgm:cxn modelId="{2A227C59-CB65-1448-B4CF-5B8193C14E28}" type="presOf" srcId="{9FCF2371-0E19-754A-B3DB-5A41DD598D76}" destId="{2EAEB2DA-75B9-AA4A-AEB6-D995E2BE5698}" srcOrd="0" destOrd="0" presId="urn:microsoft.com/office/officeart/2005/8/layout/radial5"/>
    <dgm:cxn modelId="{712CD75C-6CCF-294B-B6F2-46536A986602}" srcId="{34CD83B9-3C61-BB4D-9608-0065BB78347C}" destId="{DD4616B6-D7AD-0444-9C97-04D5474D73D1}" srcOrd="0" destOrd="0" parTransId="{72C3A4EC-0DA5-2041-A6A0-9423ED7A5697}" sibTransId="{3FAB8877-F78C-8E45-B8A0-85BEA53C3BB3}"/>
    <dgm:cxn modelId="{A7A5365F-455A-F143-9E8E-9BE02189D9C9}" type="presOf" srcId="{DD4616B6-D7AD-0444-9C97-04D5474D73D1}" destId="{33D7B4A8-1D86-E640-BFAE-67371F9F6373}" srcOrd="0" destOrd="0" presId="urn:microsoft.com/office/officeart/2005/8/layout/radial5"/>
    <dgm:cxn modelId="{551C8F6B-0C6F-4F42-BD7C-5514009F4DEC}" type="presOf" srcId="{34CD83B9-3C61-BB4D-9608-0065BB78347C}" destId="{2675E984-C27F-094A-ACE3-F9F44A9C1591}" srcOrd="0" destOrd="0" presId="urn:microsoft.com/office/officeart/2005/8/layout/radial5"/>
    <dgm:cxn modelId="{1BD15780-8513-D04F-A775-FB4216D173EC}" type="presOf" srcId="{00C05E18-6DC3-2F46-AD20-167D6E6F5310}" destId="{EA4A5ACD-0E03-024F-939D-85B1995072E8}" srcOrd="0" destOrd="0" presId="urn:microsoft.com/office/officeart/2005/8/layout/radial5"/>
    <dgm:cxn modelId="{F6227A8B-B9A1-E041-B14F-0AA575216E3E}" type="presOf" srcId="{787AFD7D-0BDB-2347-8AED-A0A03B10A40A}" destId="{01635D1A-2E47-524E-8DE1-CEAAACBF55AF}" srcOrd="1" destOrd="0" presId="urn:microsoft.com/office/officeart/2005/8/layout/radial5"/>
    <dgm:cxn modelId="{82E025AB-D728-654B-A4DE-7CD03B282390}" type="presOf" srcId="{55C60473-F563-C141-A490-DAD374E18D4F}" destId="{24DFF8C7-A34E-664D-A017-51039EB34A48}" srcOrd="1" destOrd="0" presId="urn:microsoft.com/office/officeart/2005/8/layout/radial5"/>
    <dgm:cxn modelId="{2A9EDAB2-AE14-8A44-BEC1-74B6B82E0B25}" srcId="{DD4616B6-D7AD-0444-9C97-04D5474D73D1}" destId="{0BCFDB27-5E8B-6E46-B155-9731912B2422}" srcOrd="2" destOrd="0" parTransId="{E1E2ED1B-259A-FC43-AA26-B107FD0F0592}" sibTransId="{B42EB489-9A55-6D45-BC78-4D50C91B95F5}"/>
    <dgm:cxn modelId="{4960E9B3-358C-D34A-981F-82F9735F4C14}" type="presOf" srcId="{9FCF2371-0E19-754A-B3DB-5A41DD598D76}" destId="{BB9349E6-8256-064A-BD64-55B76B146522}" srcOrd="1" destOrd="0" presId="urn:microsoft.com/office/officeart/2005/8/layout/radial5"/>
    <dgm:cxn modelId="{B70064BE-1611-D648-B4D3-1EE9FD3674F0}" type="presOf" srcId="{98A02C3F-BD3A-E543-8F21-C457C1CBFFFF}" destId="{EF0A598A-620A-2B48-B7FE-3D65A952C037}" srcOrd="1" destOrd="0" presId="urn:microsoft.com/office/officeart/2005/8/layout/radial5"/>
    <dgm:cxn modelId="{B3ED77BE-0ECA-AF49-970E-0041D158CD3A}" srcId="{DD4616B6-D7AD-0444-9C97-04D5474D73D1}" destId="{E3DFAF7C-8EC5-2D48-B095-9D5B84E0F19F}" srcOrd="1" destOrd="0" parTransId="{98A02C3F-BD3A-E543-8F21-C457C1CBFFFF}" sibTransId="{0B31204F-B30D-1644-8485-8C5942CAB0BB}"/>
    <dgm:cxn modelId="{3F2232C3-0E49-D44F-8D45-8424F1A8E7DC}" type="presOf" srcId="{787AFD7D-0BDB-2347-8AED-A0A03B10A40A}" destId="{A3D3DE4E-F9EF-1048-91F8-68361912D2F1}" srcOrd="0" destOrd="0" presId="urn:microsoft.com/office/officeart/2005/8/layout/radial5"/>
    <dgm:cxn modelId="{F04ACBC3-2639-0F42-B647-80D7DD22A540}" type="presOf" srcId="{44B1C885-1EA2-314D-BFBD-40850D72C229}" destId="{4479D52F-6B85-2848-9A10-25FAD0639A9A}" srcOrd="0" destOrd="0" presId="urn:microsoft.com/office/officeart/2005/8/layout/radial5"/>
    <dgm:cxn modelId="{36ED47D2-A88C-3343-8896-62FFB3823734}" srcId="{DD4616B6-D7AD-0444-9C97-04D5474D73D1}" destId="{AEC903F5-725A-3B4C-9A73-1334B9F7F5B5}" srcOrd="6" destOrd="0" parTransId="{00C05E18-6DC3-2F46-AD20-167D6E6F5310}" sibTransId="{3B5CE68B-356F-9248-AECE-A57C4CC06938}"/>
    <dgm:cxn modelId="{48288ED6-43B7-114C-8C71-47927C4A3EBD}" type="presOf" srcId="{4D25EC98-7725-6942-AE1B-75327C246BFE}" destId="{F467BC98-B194-E749-A3C0-73B1C90591EF}" srcOrd="0" destOrd="0" presId="urn:microsoft.com/office/officeart/2005/8/layout/radial5"/>
    <dgm:cxn modelId="{5C8E3ED7-4FF9-1D41-9320-BE5B285C6EA7}" type="presOf" srcId="{E1E2ED1B-259A-FC43-AA26-B107FD0F0592}" destId="{88E9598C-4099-EF47-AF63-A79FAC2F14A9}" srcOrd="0" destOrd="0" presId="urn:microsoft.com/office/officeart/2005/8/layout/radial5"/>
    <dgm:cxn modelId="{829BDDF3-3755-6A45-AB71-A3B878B7F8A3}" type="presOf" srcId="{55C60473-F563-C141-A490-DAD374E18D4F}" destId="{E3CC7570-E1F8-8149-926F-45D259395438}" srcOrd="0" destOrd="0" presId="urn:microsoft.com/office/officeart/2005/8/layout/radial5"/>
    <dgm:cxn modelId="{75919EFA-076D-0042-A8A7-A10BD120EBE5}" type="presOf" srcId="{E3DFAF7C-8EC5-2D48-B095-9D5B84E0F19F}" destId="{3931EA20-C59B-F144-9B8F-05357FD9ECCC}" srcOrd="0" destOrd="0" presId="urn:microsoft.com/office/officeart/2005/8/layout/radial5"/>
    <dgm:cxn modelId="{C6608773-7712-B44A-B4ED-E41574AE45DC}" type="presParOf" srcId="{2675E984-C27F-094A-ACE3-F9F44A9C1591}" destId="{33D7B4A8-1D86-E640-BFAE-67371F9F6373}" srcOrd="0" destOrd="0" presId="urn:microsoft.com/office/officeart/2005/8/layout/radial5"/>
    <dgm:cxn modelId="{31B964B1-FBAD-D749-AC6A-C26C2BB6EE59}" type="presParOf" srcId="{2675E984-C27F-094A-ACE3-F9F44A9C1591}" destId="{8CE678A9-CB0C-0B48-BE44-9C27229DD8DA}" srcOrd="1" destOrd="0" presId="urn:microsoft.com/office/officeart/2005/8/layout/radial5"/>
    <dgm:cxn modelId="{1F5777AB-3D26-DF45-8154-67FFB8771C45}" type="presParOf" srcId="{8CE678A9-CB0C-0B48-BE44-9C27229DD8DA}" destId="{32D2F44D-0A12-3A4B-A547-01DB117C1757}" srcOrd="0" destOrd="0" presId="urn:microsoft.com/office/officeart/2005/8/layout/radial5"/>
    <dgm:cxn modelId="{0987134D-4FA4-2B46-AD8F-9C3B34DF540C}" type="presParOf" srcId="{2675E984-C27F-094A-ACE3-F9F44A9C1591}" destId="{F467BC98-B194-E749-A3C0-73B1C90591EF}" srcOrd="2" destOrd="0" presId="urn:microsoft.com/office/officeart/2005/8/layout/radial5"/>
    <dgm:cxn modelId="{06EA178C-7E4E-C149-9802-11765C567B3E}" type="presParOf" srcId="{2675E984-C27F-094A-ACE3-F9F44A9C1591}" destId="{46EEBC25-CDB0-D843-B5FE-BDA2F772A4B4}" srcOrd="3" destOrd="0" presId="urn:microsoft.com/office/officeart/2005/8/layout/radial5"/>
    <dgm:cxn modelId="{67C8D0B2-44E8-C144-8355-00B3805865D6}" type="presParOf" srcId="{46EEBC25-CDB0-D843-B5FE-BDA2F772A4B4}" destId="{EF0A598A-620A-2B48-B7FE-3D65A952C037}" srcOrd="0" destOrd="0" presId="urn:microsoft.com/office/officeart/2005/8/layout/radial5"/>
    <dgm:cxn modelId="{5CBAAEC4-4A22-C745-B585-ED3CFBE6BDC3}" type="presParOf" srcId="{2675E984-C27F-094A-ACE3-F9F44A9C1591}" destId="{3931EA20-C59B-F144-9B8F-05357FD9ECCC}" srcOrd="4" destOrd="0" presId="urn:microsoft.com/office/officeart/2005/8/layout/radial5"/>
    <dgm:cxn modelId="{7D4706E7-1D82-E947-9823-99CCEF35E280}" type="presParOf" srcId="{2675E984-C27F-094A-ACE3-F9F44A9C1591}" destId="{88E9598C-4099-EF47-AF63-A79FAC2F14A9}" srcOrd="5" destOrd="0" presId="urn:microsoft.com/office/officeart/2005/8/layout/radial5"/>
    <dgm:cxn modelId="{6CB20F42-1B80-A745-AA41-B943DD044C23}" type="presParOf" srcId="{88E9598C-4099-EF47-AF63-A79FAC2F14A9}" destId="{EBDBBA2F-1435-394B-8D15-DA2AA9B4450A}" srcOrd="0" destOrd="0" presId="urn:microsoft.com/office/officeart/2005/8/layout/radial5"/>
    <dgm:cxn modelId="{1CFDA18A-6331-864E-83AA-01269622A2D0}" type="presParOf" srcId="{2675E984-C27F-094A-ACE3-F9F44A9C1591}" destId="{9D63BBD9-85AC-3A4E-B1E9-61788439F225}" srcOrd="6" destOrd="0" presId="urn:microsoft.com/office/officeart/2005/8/layout/radial5"/>
    <dgm:cxn modelId="{C81F0337-A85B-5048-A14B-F272880FDABD}" type="presParOf" srcId="{2675E984-C27F-094A-ACE3-F9F44A9C1591}" destId="{E3CC7570-E1F8-8149-926F-45D259395438}" srcOrd="7" destOrd="0" presId="urn:microsoft.com/office/officeart/2005/8/layout/radial5"/>
    <dgm:cxn modelId="{29F95BD4-DF7F-DF46-BFBF-F1253AA427E2}" type="presParOf" srcId="{E3CC7570-E1F8-8149-926F-45D259395438}" destId="{24DFF8C7-A34E-664D-A017-51039EB34A48}" srcOrd="0" destOrd="0" presId="urn:microsoft.com/office/officeart/2005/8/layout/radial5"/>
    <dgm:cxn modelId="{EC43A91F-668D-EA46-8DC1-83F0446B4BD5}" type="presParOf" srcId="{2675E984-C27F-094A-ACE3-F9F44A9C1591}" destId="{4479D52F-6B85-2848-9A10-25FAD0639A9A}" srcOrd="8" destOrd="0" presId="urn:microsoft.com/office/officeart/2005/8/layout/radial5"/>
    <dgm:cxn modelId="{1A4EA29D-C09D-E642-9D2C-A7AC31FD6559}" type="presParOf" srcId="{2675E984-C27F-094A-ACE3-F9F44A9C1591}" destId="{2EAEB2DA-75B9-AA4A-AEB6-D995E2BE5698}" srcOrd="9" destOrd="0" presId="urn:microsoft.com/office/officeart/2005/8/layout/radial5"/>
    <dgm:cxn modelId="{AFD09850-09DD-984D-AD0B-20F71C348266}" type="presParOf" srcId="{2EAEB2DA-75B9-AA4A-AEB6-D995E2BE5698}" destId="{BB9349E6-8256-064A-BD64-55B76B146522}" srcOrd="0" destOrd="0" presId="urn:microsoft.com/office/officeart/2005/8/layout/radial5"/>
    <dgm:cxn modelId="{BE124A8D-4A47-7E4B-9E9D-DFB825FE9DCB}" type="presParOf" srcId="{2675E984-C27F-094A-ACE3-F9F44A9C1591}" destId="{49EB5156-F258-5D49-8845-539A6A3D89EA}" srcOrd="10" destOrd="0" presId="urn:microsoft.com/office/officeart/2005/8/layout/radial5"/>
    <dgm:cxn modelId="{F3584F4D-2D40-8140-BC5F-FE8239FCCD8C}" type="presParOf" srcId="{2675E984-C27F-094A-ACE3-F9F44A9C1591}" destId="{A3D3DE4E-F9EF-1048-91F8-68361912D2F1}" srcOrd="11" destOrd="0" presId="urn:microsoft.com/office/officeart/2005/8/layout/radial5"/>
    <dgm:cxn modelId="{E06ECFED-BE82-7844-86B5-8852E2572048}" type="presParOf" srcId="{A3D3DE4E-F9EF-1048-91F8-68361912D2F1}" destId="{01635D1A-2E47-524E-8DE1-CEAAACBF55AF}" srcOrd="0" destOrd="0" presId="urn:microsoft.com/office/officeart/2005/8/layout/radial5"/>
    <dgm:cxn modelId="{E461BDB7-F853-1E4B-84D0-83DE9025E7E0}" type="presParOf" srcId="{2675E984-C27F-094A-ACE3-F9F44A9C1591}" destId="{F85A60FD-00EC-B84B-8644-F1C54649B79C}" srcOrd="12" destOrd="0" presId="urn:microsoft.com/office/officeart/2005/8/layout/radial5"/>
    <dgm:cxn modelId="{6179A26D-9CB8-A140-8BB2-E901012E94B9}" type="presParOf" srcId="{2675E984-C27F-094A-ACE3-F9F44A9C1591}" destId="{EA4A5ACD-0E03-024F-939D-85B1995072E8}" srcOrd="13" destOrd="0" presId="urn:microsoft.com/office/officeart/2005/8/layout/radial5"/>
    <dgm:cxn modelId="{B8B96A48-61A0-A64A-984B-AF36BD9F16FF}" type="presParOf" srcId="{EA4A5ACD-0E03-024F-939D-85B1995072E8}" destId="{1A6D1195-4544-5244-A6C8-FEF9ECCC8441}" srcOrd="0" destOrd="0" presId="urn:microsoft.com/office/officeart/2005/8/layout/radial5"/>
    <dgm:cxn modelId="{710689AD-1D19-5D48-A943-B67200E425B3}" type="presParOf" srcId="{2675E984-C27F-094A-ACE3-F9F44A9C1591}" destId="{608D4B42-0839-B34C-905C-905B540905B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B4A8-1D86-E640-BFAE-67371F9F6373}">
      <dsp:nvSpPr>
        <dsp:cNvPr id="0" name=""/>
        <dsp:cNvSpPr/>
      </dsp:nvSpPr>
      <dsp:spPr>
        <a:xfrm>
          <a:off x="2490961" y="1585899"/>
          <a:ext cx="841933" cy="8419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Helvetica Light" panose="020B0403020202020204" pitchFamily="34" charset="0"/>
            </a:rPr>
            <a:t>Self-Motion</a:t>
          </a:r>
        </a:p>
      </dsp:txBody>
      <dsp:txXfrm>
        <a:off x="2614259" y="1709197"/>
        <a:ext cx="595337" cy="595337"/>
      </dsp:txXfrm>
    </dsp:sp>
    <dsp:sp modelId="{8CE678A9-CB0C-0B48-BE44-9C27229DD8DA}">
      <dsp:nvSpPr>
        <dsp:cNvPr id="0" name=""/>
        <dsp:cNvSpPr/>
      </dsp:nvSpPr>
      <dsp:spPr>
        <a:xfrm rot="16200000">
          <a:off x="2771056" y="1187883"/>
          <a:ext cx="281743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813114" y="1286018"/>
        <a:ext cx="197627" cy="168232"/>
      </dsp:txXfrm>
    </dsp:sp>
    <dsp:sp modelId="{F467BC98-B194-E749-A3C0-73B1C90591EF}">
      <dsp:nvSpPr>
        <dsp:cNvPr id="0" name=""/>
        <dsp:cNvSpPr/>
      </dsp:nvSpPr>
      <dsp:spPr>
        <a:xfrm>
          <a:off x="2385719" y="18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Computer</a:t>
          </a:r>
          <a:br>
            <a:rPr lang="en-GB" sz="900" kern="1200" dirty="0">
              <a:latin typeface="Helvetica" pitchFamily="2" charset="0"/>
            </a:rPr>
          </a:br>
          <a:r>
            <a:rPr lang="en-GB" sz="900" kern="1200" dirty="0">
              <a:latin typeface="Helvetica" pitchFamily="2" charset="0"/>
            </a:rPr>
            <a:t>Science</a:t>
          </a:r>
        </a:p>
      </dsp:txBody>
      <dsp:txXfrm>
        <a:off x="2539842" y="156013"/>
        <a:ext cx="744171" cy="744171"/>
      </dsp:txXfrm>
    </dsp:sp>
    <dsp:sp modelId="{46EEBC25-CDB0-D843-B5FE-BDA2F772A4B4}">
      <dsp:nvSpPr>
        <dsp:cNvPr id="0" name=""/>
        <dsp:cNvSpPr/>
      </dsp:nvSpPr>
      <dsp:spPr>
        <a:xfrm rot="19271676">
          <a:off x="3299696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308973" y="1524586"/>
        <a:ext cx="196148" cy="168232"/>
      </dsp:txXfrm>
    </dsp:sp>
    <dsp:sp modelId="{3931EA20-C59B-F144-9B8F-05357FD9ECCC}">
      <dsp:nvSpPr>
        <dsp:cNvPr id="0" name=""/>
        <dsp:cNvSpPr/>
      </dsp:nvSpPr>
      <dsp:spPr>
        <a:xfrm>
          <a:off x="3535840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Neuroscience</a:t>
          </a:r>
        </a:p>
      </dsp:txBody>
      <dsp:txXfrm>
        <a:off x="3689963" y="709881"/>
        <a:ext cx="744171" cy="744171"/>
      </dsp:txXfrm>
    </dsp:sp>
    <dsp:sp modelId="{88E9598C-4099-EF47-AF63-A79FAC2F14A9}">
      <dsp:nvSpPr>
        <dsp:cNvPr id="0" name=""/>
        <dsp:cNvSpPr/>
      </dsp:nvSpPr>
      <dsp:spPr>
        <a:xfrm rot="753846">
          <a:off x="3431631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432625" y="2060384"/>
        <a:ext cx="193731" cy="168232"/>
      </dsp:txXfrm>
    </dsp:sp>
    <dsp:sp modelId="{9D63BBD9-85AC-3A4E-B1E9-61788439F225}">
      <dsp:nvSpPr>
        <dsp:cNvPr id="0" name=""/>
        <dsp:cNvSpPr/>
      </dsp:nvSpPr>
      <dsp:spPr>
        <a:xfrm>
          <a:off x="3819896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Physics</a:t>
          </a:r>
        </a:p>
      </dsp:txBody>
      <dsp:txXfrm>
        <a:off x="3974019" y="1954413"/>
        <a:ext cx="744171" cy="744171"/>
      </dsp:txXfrm>
    </dsp:sp>
    <dsp:sp modelId="{E3CC7570-E1F8-8149-926F-45D259395438}">
      <dsp:nvSpPr>
        <dsp:cNvPr id="0" name=""/>
        <dsp:cNvSpPr/>
      </dsp:nvSpPr>
      <dsp:spPr>
        <a:xfrm rot="3849290">
          <a:off x="3067753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90934" y="2490262"/>
        <a:ext cx="191785" cy="168232"/>
      </dsp:txXfrm>
    </dsp:sp>
    <dsp:sp modelId="{4479D52F-6B85-2848-9A10-25FAD0639A9A}">
      <dsp:nvSpPr>
        <dsp:cNvPr id="0" name=""/>
        <dsp:cNvSpPr/>
      </dsp:nvSpPr>
      <dsp:spPr>
        <a:xfrm>
          <a:off x="3023988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Mathematics</a:t>
          </a:r>
        </a:p>
      </dsp:txBody>
      <dsp:txXfrm>
        <a:off x="3178111" y="2952450"/>
        <a:ext cx="744171" cy="744171"/>
      </dsp:txXfrm>
    </dsp:sp>
    <dsp:sp modelId="{2EAEB2DA-75B9-AA4A-AEB6-D995E2BE5698}">
      <dsp:nvSpPr>
        <dsp:cNvPr id="0" name=""/>
        <dsp:cNvSpPr/>
      </dsp:nvSpPr>
      <dsp:spPr>
        <a:xfrm rot="6950710">
          <a:off x="2482124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541137" y="2490262"/>
        <a:ext cx="191785" cy="168232"/>
      </dsp:txXfrm>
    </dsp:sp>
    <dsp:sp modelId="{49EB5156-F258-5D49-8845-539A6A3D89EA}">
      <dsp:nvSpPr>
        <dsp:cNvPr id="0" name=""/>
        <dsp:cNvSpPr/>
      </dsp:nvSpPr>
      <dsp:spPr>
        <a:xfrm>
          <a:off x="1747451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Psychology</a:t>
          </a:r>
        </a:p>
      </dsp:txBody>
      <dsp:txXfrm>
        <a:off x="1901574" y="2952450"/>
        <a:ext cx="744171" cy="744171"/>
      </dsp:txXfrm>
    </dsp:sp>
    <dsp:sp modelId="{A3D3DE4E-F9EF-1048-91F8-68361912D2F1}">
      <dsp:nvSpPr>
        <dsp:cNvPr id="0" name=""/>
        <dsp:cNvSpPr/>
      </dsp:nvSpPr>
      <dsp:spPr>
        <a:xfrm rot="10046154">
          <a:off x="2115466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197500" y="2060384"/>
        <a:ext cx="193731" cy="168232"/>
      </dsp:txXfrm>
    </dsp:sp>
    <dsp:sp modelId="{F85A60FD-00EC-B84B-8644-F1C54649B79C}">
      <dsp:nvSpPr>
        <dsp:cNvPr id="0" name=""/>
        <dsp:cNvSpPr/>
      </dsp:nvSpPr>
      <dsp:spPr>
        <a:xfrm>
          <a:off x="951543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Medicine</a:t>
          </a:r>
        </a:p>
      </dsp:txBody>
      <dsp:txXfrm>
        <a:off x="1105666" y="1954413"/>
        <a:ext cx="744171" cy="744171"/>
      </dsp:txXfrm>
    </dsp:sp>
    <dsp:sp modelId="{EA4A5ACD-0E03-024F-939D-85B1995072E8}">
      <dsp:nvSpPr>
        <dsp:cNvPr id="0" name=""/>
        <dsp:cNvSpPr/>
      </dsp:nvSpPr>
      <dsp:spPr>
        <a:xfrm rot="13128324">
          <a:off x="2243948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318735" y="1524586"/>
        <a:ext cx="196148" cy="168232"/>
      </dsp:txXfrm>
    </dsp:sp>
    <dsp:sp modelId="{608D4B42-0839-B34C-905C-905B540905B9}">
      <dsp:nvSpPr>
        <dsp:cNvPr id="0" name=""/>
        <dsp:cNvSpPr/>
      </dsp:nvSpPr>
      <dsp:spPr>
        <a:xfrm>
          <a:off x="1235599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Electrical Engineering</a:t>
          </a:r>
        </a:p>
      </dsp:txBody>
      <dsp:txXfrm>
        <a:off x="1389722" y="709881"/>
        <a:ext cx="744171" cy="744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CA29B-ED48-92AE-CBE0-29FD1285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8380DDA6-9E30-610B-D6D0-32C67DFC1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74BE7B18-8901-8673-2A32-5E197D51BC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332014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05BB-57EA-B5FE-721F-EA0A7F51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585E9556-7988-2FD0-8B52-B2CAACB03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E88DA927-1B86-F5CE-A569-FC24151D2BF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266299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94A2-6875-63DC-967C-45C57263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0D190771-05E5-2C4D-DE95-C1BD4169C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EF429807-9358-331F-751E-5E35669B145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387369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99775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Concept of combination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818DD-3FFA-4D58-8F5B-FE1999B29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68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Concept of combination</a:t>
            </a:r>
          </a:p>
          <a:p>
            <a:r>
              <a:rPr lang="en-US" dirty="0" err="1"/>
              <a:t>Colour</a:t>
            </a:r>
            <a:r>
              <a:rPr lang="en-US" dirty="0"/>
              <a:t> arrow</a:t>
            </a:r>
          </a:p>
          <a:p>
            <a:pPr eaLnBrk="1" hangingPunct="1"/>
            <a:r>
              <a:rPr lang="en-US" dirty="0"/>
              <a:t>By introducing a conflict we can see if there is a breakdown of the combination of sense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We can calculate the weights given to each cue</a:t>
            </a:r>
          </a:p>
          <a:p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818DD-3FFA-4D58-8F5B-FE1999B29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4D74-91B7-4ED2-90D8-039BB9F3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03936"/>
            <a:ext cx="6858000" cy="1006475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rgbClr val="76707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6E74B-2567-4547-8F9A-A51256A56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62994"/>
            <a:ext cx="6858000" cy="894806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76707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BE87-13EA-43FB-8A89-71EBBCD8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356351"/>
            <a:ext cx="1543050" cy="365125"/>
          </a:xfrm>
        </p:spPr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AF46-0918-40C7-9097-9D6FD43D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231457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6EA0-5C19-4B8A-B0A9-8562E08C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543050" cy="365125"/>
          </a:xfrm>
        </p:spPr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8D926-F8CF-497F-8214-367F8A5721C3}"/>
              </a:ext>
            </a:extLst>
          </p:cNvPr>
          <p:cNvSpPr/>
          <p:nvPr userDrawn="1"/>
        </p:nvSpPr>
        <p:spPr>
          <a:xfrm>
            <a:off x="6669180" y="1"/>
            <a:ext cx="2474821" cy="1881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8410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3DFC-7B91-4465-8B34-3544714B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D34A0-1F0A-407B-B02A-CC6BC8C71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72816-0B19-45A9-968A-B08B04EC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0954B-8789-4B65-AB05-496B1496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3E92-0297-48EF-A0B9-F6260F34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23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5F3CE-9947-4B3C-A5EB-5E79CD6CB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090057"/>
            <a:ext cx="1971675" cy="408690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FE23-C9D2-4A3A-B064-DCBE5A04A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698" y="365125"/>
            <a:ext cx="540067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35C3-7926-4C39-BDE3-8548A81F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6F4E-3A28-411D-AB77-6686D4C2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4118-64AC-4EAF-AAFD-6FE71F16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70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5183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03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E29-F17A-4313-B449-823A0879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365126"/>
            <a:ext cx="5466358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2DA4-BDAA-478F-B394-CAC85BDD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825625"/>
            <a:ext cx="7523758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1DAC8-6C46-47D3-8120-324EC7FB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591" y="6356351"/>
            <a:ext cx="1694459" cy="365125"/>
          </a:xfrm>
        </p:spPr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33409-CF96-400B-8D0F-D2B83BCA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CB5E-C6E9-42E9-800C-24EC2C0B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3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D834-2655-4D23-9345-C725C75A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709739"/>
            <a:ext cx="7481889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708DD-54B0-4874-BF9E-9B04FB7A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4589464"/>
            <a:ext cx="7481889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F69B8-6BB8-4B5F-A926-003A6D3F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281F-74F7-4BCB-9345-35E49909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8F43B-5E9B-4DF1-BAAA-BCA85A74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2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9B8C-89E8-4C57-B2CB-61FC8013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8CC5-0A5D-427A-85BC-CD5CAB29C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8" y="1825625"/>
            <a:ext cx="383068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F96EB-A258-49FB-B621-CD6256994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198" y="1825625"/>
            <a:ext cx="348615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CF089-9506-46E5-A816-5C67D831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58A0-29A1-42DA-9632-3BDECE8A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9489B-08CD-42AC-8C28-7561047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67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C287-4951-4BD2-9782-E0D24848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65126"/>
            <a:ext cx="553538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39FC7-D1E9-426C-A95B-43DFCF550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681163"/>
            <a:ext cx="346948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A3116-C957-4EFC-B988-DBAF14AB3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699" y="2505075"/>
            <a:ext cx="346948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3F700-A51B-44CC-9BD3-8C0731813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0106A-7EF6-45AC-AEDA-04BE178F2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1180B-C944-47E5-9FFF-ED83512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1FC42-873A-4C1C-8AA0-46D99AA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2E884-1681-4C21-AE25-CEEFB5F0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06AA-4DE7-4531-9D62-DDCD3A99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224F1-7C74-4541-BB43-FF4D85F8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372EB-4487-439D-A3BE-EFAAEC60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FDC9F-E532-4882-93C6-1ECE92AF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34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AD8C6-21F2-4160-A3A8-9743E249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58047-8D0F-4D25-9BDD-D2A4A756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857A0-C24C-411C-A4BC-A886B917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87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529D-D2A6-4C5F-B4AD-38EFE9E3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457200"/>
            <a:ext cx="255032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D493-E637-4E69-B783-D53DC541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841864"/>
            <a:ext cx="4629150" cy="401918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E4DB6-F061-426E-895B-BBA48AA1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699" y="2057400"/>
            <a:ext cx="255032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10AFD-EA62-4B70-B9FB-8C26F1C6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40070-C900-4B2B-9D24-3D906867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1CA2-34EC-4488-B062-269359A6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7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423B-C603-448B-B685-8406C0D6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457200"/>
            <a:ext cx="255032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DDCCE-800F-4760-AD80-4691E7DC3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920240"/>
            <a:ext cx="4629150" cy="39408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B392-04A9-4273-B816-1EF7FD46B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699" y="2057400"/>
            <a:ext cx="255032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D875-7C54-4157-BE7B-6F23A317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F8DA2-E1A2-4830-A5BA-9AE0DA59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EEC92-5E82-4ABF-A6B0-4D892728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4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EAEBA-C4B7-4471-BBDE-634840C1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65126"/>
            <a:ext cx="55202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F881C-583B-44F4-8A92-CCC2374B1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5625"/>
            <a:ext cx="7486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738D2-4C48-4F55-B73C-F2F9146D1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698" y="6356351"/>
            <a:ext cx="1657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4F837-AC21-4369-8DB6-326C4D38F5E1}" type="datetimeFigureOut">
              <a:rPr lang="en-GB" smtClean="0"/>
              <a:t>05/05/2025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49F65-82E6-470C-9A2E-030078B8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DCDE7-74CF-4BF7-9E20-0D8C00C09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847C8-200C-404C-BCA7-14D42407E0DB}"/>
              </a:ext>
            </a:extLst>
          </p:cNvPr>
          <p:cNvSpPr/>
          <p:nvPr userDrawn="1"/>
        </p:nvSpPr>
        <p:spPr>
          <a:xfrm>
            <a:off x="0" y="0"/>
            <a:ext cx="822960" cy="6858000"/>
          </a:xfrm>
          <a:prstGeom prst="rect">
            <a:avLst/>
          </a:prstGeom>
          <a:solidFill>
            <a:srgbClr val="0BB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7" name="Object 3" descr="Object 3">
            <a:extLst>
              <a:ext uri="{FF2B5EF4-FFF2-40B4-BE49-F238E27FC236}">
                <a16:creationId xmlns:a16="http://schemas.microsoft.com/office/drawing/2014/main" id="{ECA0BEE1-5238-4AD1-4FE5-3F8D82507AE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303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767070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6707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6707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6707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6707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6707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Relationship Id="rId1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E18-F19C-1D49-BB16-F0C4CB59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132" y="3429000"/>
            <a:ext cx="9728200" cy="477843"/>
          </a:xfrm>
        </p:spPr>
        <p:txBody>
          <a:bodyPr vert="horz" lIns="68580" tIns="34290" rIns="68580" bIns="3429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</a:t>
            </a:r>
            <a:r>
              <a:rPr lang="en-US" sz="4800" dirty="0" err="1">
                <a:solidFill>
                  <a:srgbClr val="FFFFFF"/>
                </a:solidFill>
              </a:rPr>
              <a:t>Maths</a:t>
            </a:r>
            <a:r>
              <a:rPr lang="en-US" sz="4800" dirty="0">
                <a:solidFill>
                  <a:srgbClr val="FFFFFF"/>
                </a:solidFill>
              </a:rPr>
              <a:t> and Neuroscience of Walking: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Walking is Not as Easy You Think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31" y="5341215"/>
            <a:ext cx="7006939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Dr John Butler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TU Dublin (Mathematics and Statistics)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Trinity (Neuroscience)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8" b="54687"/>
          <a:stretch/>
        </p:blipFill>
        <p:spPr bwMode="auto">
          <a:xfrm>
            <a:off x="1" y="5379614"/>
            <a:ext cx="1530626" cy="147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3" b="55479"/>
          <a:stretch/>
        </p:blipFill>
        <p:spPr bwMode="auto">
          <a:xfrm>
            <a:off x="7744656" y="0"/>
            <a:ext cx="1399344" cy="148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8" descr="Picture 8">
            <a:extLst>
              <a:ext uri="{FF2B5EF4-FFF2-40B4-BE49-F238E27FC236}">
                <a16:creationId xmlns:a16="http://schemas.microsoft.com/office/drawing/2014/main" id="{2ED4CD09-D925-D8BD-D1C6-EBC0ACEC0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6931"/>
          <a:stretch/>
        </p:blipFill>
        <p:spPr>
          <a:xfrm>
            <a:off x="2305335" y="0"/>
            <a:ext cx="4533329" cy="2537460"/>
          </a:xfrm>
          <a:prstGeom prst="rect">
            <a:avLst/>
          </a:prstGeom>
        </p:spPr>
      </p:pic>
      <p:pic>
        <p:nvPicPr>
          <p:cNvPr id="13" name="Object 3" descr="Object 3">
            <a:extLst>
              <a:ext uri="{FF2B5EF4-FFF2-40B4-BE49-F238E27FC236}">
                <a16:creationId xmlns:a16="http://schemas.microsoft.com/office/drawing/2014/main" id="{85BBC6BD-2A6E-26AE-86C6-B86ED63D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911"/>
            <a:ext cx="1736855" cy="1094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C857-E32F-4698-9FBF-1355E5C6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 Did This Work With on This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B26E-ACC0-4F6A-B840-5734E1279C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Prof. Heinrich B</a:t>
            </a:r>
            <a:r>
              <a:rPr lang="en-US" dirty="0"/>
              <a:t>ü</a:t>
            </a:r>
            <a:r>
              <a:rPr lang="en-GB" dirty="0" err="1"/>
              <a:t>lthoff</a:t>
            </a:r>
            <a:br>
              <a:rPr lang="en-GB" dirty="0"/>
            </a:br>
            <a:r>
              <a:rPr lang="en-GB" dirty="0"/>
              <a:t>Germany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Prof. Jennifer Campos</a:t>
            </a:r>
            <a:br>
              <a:rPr lang="en-GB" dirty="0"/>
            </a:br>
            <a:r>
              <a:rPr lang="en-GB" dirty="0"/>
              <a:t>Canada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050B6E-F286-4778-A8C4-B03F547F4E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Maryam </a:t>
            </a:r>
            <a:r>
              <a:rPr lang="en-GB" dirty="0" err="1"/>
              <a:t>Pandi</a:t>
            </a:r>
            <a:br>
              <a:rPr lang="en-GB" dirty="0"/>
            </a:br>
            <a:r>
              <a:rPr lang="en-GB" dirty="0"/>
              <a:t>Toronto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Dr Stuart Smith</a:t>
            </a:r>
            <a:br>
              <a:rPr lang="en-GB" dirty="0"/>
            </a:br>
            <a:r>
              <a:rPr lang="en-GB" dirty="0"/>
              <a:t>Australia</a:t>
            </a:r>
          </a:p>
          <a:p>
            <a:endParaRPr lang="en-US" dirty="0"/>
          </a:p>
        </p:txBody>
      </p:sp>
      <p:pic>
        <p:nvPicPr>
          <p:cNvPr id="4" name="Picture 3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C8899B6B-1555-4168-8561-A9C616C4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55" y="4016200"/>
            <a:ext cx="777116" cy="971396"/>
          </a:xfrm>
          <a:prstGeom prst="ellipse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350105C-CDD8-4B4B-96D0-A9228D76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84" y="4015595"/>
            <a:ext cx="972000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, tree, person, clothing&#10;&#10;Description automatically generated">
            <a:extLst>
              <a:ext uri="{FF2B5EF4-FFF2-40B4-BE49-F238E27FC236}">
                <a16:creationId xmlns:a16="http://schemas.microsoft.com/office/drawing/2014/main" id="{A0CA3445-BF06-4802-BBE2-1BCC0E74E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4" y="2125266"/>
            <a:ext cx="972000" cy="972000"/>
          </a:xfrm>
          <a:prstGeom prst="ellipse">
            <a:avLst/>
          </a:prstGeom>
        </p:spPr>
      </p:pic>
      <p:pic>
        <p:nvPicPr>
          <p:cNvPr id="3076" name="Picture 4" descr="Loop | Heinrich H. Bülthoff">
            <a:extLst>
              <a:ext uri="{FF2B5EF4-FFF2-40B4-BE49-F238E27FC236}">
                <a16:creationId xmlns:a16="http://schemas.microsoft.com/office/drawing/2014/main" id="{40331B74-6A9F-4B11-B0BA-C7B230F9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71" y="2125266"/>
            <a:ext cx="972000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en-IE" dirty="0"/>
              <a:t>Self-Motion</a:t>
            </a:r>
          </a:p>
        </p:txBody>
      </p:sp>
      <p:sp>
        <p:nvSpPr>
          <p:cNvPr id="146" name="Rectangle 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IE" dirty="0"/>
              <a:t>What is self-motion?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Walking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Running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Driving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Cycling 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…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15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A14F54-EC37-3440-B2CB-7E4C7E0A2B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IE" dirty="0"/>
              <a:t>Why study walking?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Development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Aging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Falls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Parkinson’s Disease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975758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Title 1"/>
          <p:cNvSpPr txBox="1">
            <a:spLocks noGrp="1"/>
          </p:cNvSpPr>
          <p:nvPr>
            <p:ph type="title"/>
          </p:nvPr>
        </p:nvSpPr>
        <p:spPr>
          <a:xfrm>
            <a:off x="771525" y="233270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>
              <a:defRPr sz="4400"/>
            </a:lvl1pPr>
          </a:lstStyle>
          <a:p>
            <a:pPr algn="ctr"/>
            <a:r>
              <a:rPr lang="en-US" sz="2700" dirty="0">
                <a:solidFill>
                  <a:srgbClr val="FFFFFF"/>
                </a:solidFill>
                <a:latin typeface="+mj-lt"/>
                <a:cs typeface="+mj-cs"/>
              </a:rPr>
              <a:t>Sensory Information for Walking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14" y="2036837"/>
            <a:ext cx="5085525" cy="2784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0F615-4B6A-894F-8333-7D35774497B9}"/>
              </a:ext>
            </a:extLst>
          </p:cNvPr>
          <p:cNvSpPr txBox="1">
            <a:spLocks/>
          </p:cNvSpPr>
          <p:nvPr/>
        </p:nvSpPr>
        <p:spPr>
          <a:xfrm>
            <a:off x="5223479" y="1156185"/>
            <a:ext cx="252104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6707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 defTabSz="685800"/>
            <a:r>
              <a:rPr lang="en-IE" sz="2100" dirty="0"/>
              <a:t>Body Cues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68D91BA-A9D4-F048-BBBD-76AD99FE7970}"/>
              </a:ext>
            </a:extLst>
          </p:cNvPr>
          <p:cNvSpPr/>
          <p:nvPr/>
        </p:nvSpPr>
        <p:spPr>
          <a:xfrm rot="16200000" flipH="1">
            <a:off x="6359316" y="333823"/>
            <a:ext cx="188008" cy="3218024"/>
          </a:xfrm>
          <a:prstGeom prst="leftBrace">
            <a:avLst/>
          </a:prstGeom>
          <a:ln w="38100">
            <a:solidFill>
              <a:srgbClr val="7670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D277-8A86-114C-8F3F-0799463DED83}"/>
              </a:ext>
            </a:extLst>
          </p:cNvPr>
          <p:cNvSpPr/>
          <p:nvPr/>
        </p:nvSpPr>
        <p:spPr>
          <a:xfrm>
            <a:off x="7387071" y="1906540"/>
            <a:ext cx="1197677" cy="1459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36AC2A-1E39-E543-8C90-CB8FB6AFA9E0}"/>
              </a:ext>
            </a:extLst>
          </p:cNvPr>
          <p:cNvSpPr/>
          <p:nvPr/>
        </p:nvSpPr>
        <p:spPr>
          <a:xfrm>
            <a:off x="7119639" y="3643645"/>
            <a:ext cx="1682908" cy="125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nip Single Corner of Rectangle 7">
            <a:extLst>
              <a:ext uri="{FF2B5EF4-FFF2-40B4-BE49-F238E27FC236}">
                <a16:creationId xmlns:a16="http://schemas.microsoft.com/office/drawing/2014/main" id="{A082FBCD-5663-0F46-B8B9-34897AE5995A}"/>
              </a:ext>
            </a:extLst>
          </p:cNvPr>
          <p:cNvSpPr/>
          <p:nvPr/>
        </p:nvSpPr>
        <p:spPr>
          <a:xfrm rot="5400000">
            <a:off x="4804255" y="2022370"/>
            <a:ext cx="1277783" cy="1251083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nip Single Corner of Rectangle 13">
            <a:extLst>
              <a:ext uri="{FF2B5EF4-FFF2-40B4-BE49-F238E27FC236}">
                <a16:creationId xmlns:a16="http://schemas.microsoft.com/office/drawing/2014/main" id="{DE9118F4-D5A1-AE40-9CAF-81E31D6CED53}"/>
              </a:ext>
            </a:extLst>
          </p:cNvPr>
          <p:cNvSpPr/>
          <p:nvPr/>
        </p:nvSpPr>
        <p:spPr>
          <a:xfrm rot="10800000">
            <a:off x="6129126" y="2036280"/>
            <a:ext cx="1277783" cy="1277783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30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1" grpId="0" animBg="1"/>
      <p:bldP spid="12" grpId="0" animBg="1"/>
      <p:bldP spid="8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6786-F170-F446-8BF1-6897F60C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989704"/>
            <a:ext cx="752375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most important sense for walking?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Answers: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vision</a:t>
            </a:r>
            <a:r>
              <a:rPr lang="en-US" sz="2100" dirty="0"/>
              <a:t> much more than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</a:t>
            </a:r>
            <a:r>
              <a:rPr lang="en-US" sz="2100" dirty="0"/>
              <a:t> much more than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 as much as vision</a:t>
            </a:r>
          </a:p>
        </p:txBody>
      </p:sp>
    </p:spTree>
    <p:extLst>
      <p:ext uri="{BB962C8B-B14F-4D97-AF65-F5344CB8AC3E}">
        <p14:creationId xmlns:p14="http://schemas.microsoft.com/office/powerpoint/2010/main" val="150993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6786-F170-F446-8BF1-6897F60C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989704"/>
            <a:ext cx="752375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most important sense for walking?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vision</a:t>
            </a:r>
            <a:r>
              <a:rPr lang="en-US" sz="2100" dirty="0"/>
              <a:t> much more than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</a:t>
            </a:r>
            <a:r>
              <a:rPr lang="en-US" sz="2100" dirty="0"/>
              <a:t> much more than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 as much as vision</a:t>
            </a:r>
          </a:p>
        </p:txBody>
      </p:sp>
    </p:spTree>
    <p:extLst>
      <p:ext uri="{BB962C8B-B14F-4D97-AF65-F5344CB8AC3E}">
        <p14:creationId xmlns:p14="http://schemas.microsoft.com/office/powerpoint/2010/main" val="12615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9D65-1223-D64D-B78D-AA13821D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Walking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0869-4C1C-3C4E-834A-0DE4312D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Isolate each sensory cue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Blindfold to remove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Push in a wheel-chair to reduce some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b="1" dirty="0"/>
              <a:t>Use Virtual Reality</a:t>
            </a:r>
          </a:p>
          <a:p>
            <a:pPr marL="342900" lvl="1" indent="0">
              <a:buNone/>
            </a:pPr>
            <a:endParaRPr lang="en-US" b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Make a model to predict how they should work together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Winner takes all, the “best” sensory system is used, and the others ignored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b="1" dirty="0"/>
              <a:t>Some combination of the two to </a:t>
            </a:r>
            <a:br>
              <a:rPr lang="en-US" b="1" dirty="0"/>
            </a:br>
            <a:r>
              <a:rPr lang="en-US" b="1" dirty="0"/>
              <a:t>reduce error (Maximum Likelihood)</a:t>
            </a:r>
          </a:p>
        </p:txBody>
      </p:sp>
      <p:pic>
        <p:nvPicPr>
          <p:cNvPr id="4" name="Picture 8" descr="Picture 8">
            <a:extLst>
              <a:ext uri="{FF2B5EF4-FFF2-40B4-BE49-F238E27FC236}">
                <a16:creationId xmlns:a16="http://schemas.microsoft.com/office/drawing/2014/main" id="{257C7C1A-2ABE-5340-BBDB-ECB29C0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205" y="1518553"/>
            <a:ext cx="1795795" cy="159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91CDF039-2018-5F46-A236-98645002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752" y="4575739"/>
            <a:ext cx="1364390" cy="14014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149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0958-D6C3-A650-C36C-367A0A84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4442-E63B-670C-F568-5434A7C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Walking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5EB10-EBBD-7D0F-7B7E-0049F557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689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1345-93B5-F7E5-BFF5-F3AC1FB4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92EB-812D-9C97-CF62-405C63A3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do a bit of memory before we walk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732A-7D60-6972-A6CC-46FE39325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3342672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29553F3D-87C7-F7C3-FC23-CB47D54F1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450" y="1523144"/>
            <a:ext cx="914400" cy="914400"/>
          </a:xfrm>
          <a:prstGeom prst="rect">
            <a:avLst/>
          </a:prstGeom>
        </p:spPr>
      </p:pic>
      <p:pic>
        <p:nvPicPr>
          <p:cNvPr id="9" name="Graphic 8" descr="Aeroplane with solid fill">
            <a:extLst>
              <a:ext uri="{FF2B5EF4-FFF2-40B4-BE49-F238E27FC236}">
                <a16:creationId xmlns:a16="http://schemas.microsoft.com/office/drawing/2014/main" id="{EF91D18D-BCE3-B35B-BD22-ADE0275D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114" y="1858078"/>
            <a:ext cx="914400" cy="914400"/>
          </a:xfrm>
          <a:prstGeom prst="rect">
            <a:avLst/>
          </a:prstGeom>
        </p:spPr>
      </p:pic>
      <p:pic>
        <p:nvPicPr>
          <p:cNvPr id="13" name="Graphic 12" descr="Alarm clock outline">
            <a:extLst>
              <a:ext uri="{FF2B5EF4-FFF2-40B4-BE49-F238E27FC236}">
                <a16:creationId xmlns:a16="http://schemas.microsoft.com/office/drawing/2014/main" id="{CD9976CC-27D8-2E73-9F81-F9F71AA10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9304" y="4535521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26CD24D-1492-8075-4B44-1BCFD45B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29965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83C-5074-27CE-66B6-7F15A42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EFAA369E-C5B2-67BD-6D85-B83ED3E3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450" y="1523144"/>
            <a:ext cx="914400" cy="914400"/>
          </a:xfrm>
          <a:prstGeom prst="rect">
            <a:avLst/>
          </a:prstGeom>
        </p:spPr>
      </p:pic>
      <p:pic>
        <p:nvPicPr>
          <p:cNvPr id="9" name="Graphic 8" descr="Aeroplane with solid fill">
            <a:extLst>
              <a:ext uri="{FF2B5EF4-FFF2-40B4-BE49-F238E27FC236}">
                <a16:creationId xmlns:a16="http://schemas.microsoft.com/office/drawing/2014/main" id="{0A1A6B4C-188C-E6F7-1488-3BE8395A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114" y="1858078"/>
            <a:ext cx="914400" cy="914400"/>
          </a:xfrm>
          <a:prstGeom prst="rect">
            <a:avLst/>
          </a:prstGeom>
        </p:spPr>
      </p:pic>
      <p:pic>
        <p:nvPicPr>
          <p:cNvPr id="13" name="Graphic 12" descr="Alarm clock outline">
            <a:extLst>
              <a:ext uri="{FF2B5EF4-FFF2-40B4-BE49-F238E27FC236}">
                <a16:creationId xmlns:a16="http://schemas.microsoft.com/office/drawing/2014/main" id="{E10F9C8E-F851-4F63-918A-216FCBDA6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9304" y="4535521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40C43-CC77-7983-110C-3E9A9AE3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99559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D7AE-C59F-4DF2-BA17-2011920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John Butler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197C-F3F0-456A-A07F-48BDE58EC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81" y="1355801"/>
            <a:ext cx="7183727" cy="3263504"/>
          </a:xfrm>
        </p:spPr>
        <p:txBody>
          <a:bodyPr>
            <a:noAutofit/>
          </a:bodyPr>
          <a:lstStyle/>
          <a:p>
            <a:r>
              <a:rPr lang="en-GB" sz="1725" dirty="0"/>
              <a:t>Lecturer in School of Mathematics and Statistics</a:t>
            </a:r>
            <a:br>
              <a:rPr lang="en-GB" sz="1725" dirty="0"/>
            </a:br>
            <a:r>
              <a:rPr lang="en-GB" sz="1725" dirty="0"/>
              <a:t>(TU Dublin, 2016-)</a:t>
            </a:r>
          </a:p>
          <a:p>
            <a:r>
              <a:rPr lang="en-GB" sz="1725" dirty="0"/>
              <a:t>Adjunct </a:t>
            </a:r>
            <a:r>
              <a:rPr lang="en-IE" sz="1725" dirty="0"/>
              <a:t>Assistant Professor in Physiology (TCD, 2016-)</a:t>
            </a:r>
            <a:endParaRPr lang="en-GB" sz="1725" dirty="0"/>
          </a:p>
          <a:p>
            <a:pPr marL="0" indent="0">
              <a:buNone/>
            </a:pPr>
            <a:endParaRPr lang="en-GB" sz="1725" dirty="0"/>
          </a:p>
          <a:p>
            <a:pPr marL="0" indent="0">
              <a:buNone/>
            </a:pPr>
            <a:r>
              <a:rPr lang="en-GB" sz="1725" dirty="0"/>
              <a:t>How Did I Get Here:</a:t>
            </a:r>
          </a:p>
          <a:p>
            <a:endParaRPr lang="en-GB" sz="1725" dirty="0"/>
          </a:p>
          <a:p>
            <a:r>
              <a:rPr lang="en-GB" sz="1725" dirty="0"/>
              <a:t>PhD in Computational Fluid Dynamics (TCD, 2001-2006)</a:t>
            </a:r>
          </a:p>
          <a:p>
            <a:endParaRPr lang="en-GB" sz="1725" dirty="0"/>
          </a:p>
          <a:p>
            <a:r>
              <a:rPr lang="en-GB" sz="1725" dirty="0"/>
              <a:t>Research on how we interact with our environment (Germany, 2006-2009)</a:t>
            </a:r>
          </a:p>
          <a:p>
            <a:endParaRPr lang="en-GB" sz="1725" dirty="0"/>
          </a:p>
          <a:p>
            <a:r>
              <a:rPr lang="en-GB" sz="1725" dirty="0"/>
              <a:t>Research on sensory processing in people with Autism (USA, 2009-2013)</a:t>
            </a:r>
          </a:p>
          <a:p>
            <a:endParaRPr lang="en-GB" sz="1725" dirty="0"/>
          </a:p>
          <a:p>
            <a:r>
              <a:rPr lang="en-GB" sz="1725" dirty="0"/>
              <a:t>Research on movement disorders (TCD, 2013-2015)</a:t>
            </a:r>
            <a:br>
              <a:rPr lang="en-GB" sz="1725" dirty="0"/>
            </a:br>
            <a:endParaRPr lang="en-GB" sz="1725" dirty="0"/>
          </a:p>
          <a:p>
            <a:r>
              <a:rPr lang="en-GB" sz="1725" dirty="0"/>
              <a:t>Published over 70 research papers in international journals, </a:t>
            </a:r>
            <a:br>
              <a:rPr lang="en-GB" sz="1725" dirty="0"/>
            </a:br>
            <a:r>
              <a:rPr lang="en-GB" sz="1725" dirty="0"/>
              <a:t>14 PhD Students, 11 MSc Student, 17 Undergraduate Students </a:t>
            </a:r>
          </a:p>
          <a:p>
            <a:endParaRPr lang="en-GB" sz="1725" dirty="0"/>
          </a:p>
          <a:p>
            <a:endParaRPr lang="en-GB" sz="1725" dirty="0"/>
          </a:p>
        </p:txBody>
      </p:sp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5EBD738B-E785-3146-8F53-12A344D486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2408" y="4736140"/>
            <a:ext cx="794470" cy="7824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4A9E97-A6E6-544E-94A9-BCE8DF3A0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2"/>
          <a:stretch/>
        </p:blipFill>
        <p:spPr>
          <a:xfrm>
            <a:off x="6864288" y="5756716"/>
            <a:ext cx="2111629" cy="895463"/>
          </a:xfrm>
          <a:prstGeom prst="rect">
            <a:avLst/>
          </a:prstGeom>
          <a:effectLst/>
        </p:spPr>
      </p:pic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3694D15A-3BB6-954F-8259-83060BDB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08" y="3361918"/>
            <a:ext cx="953547" cy="84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Object 3" descr="Object 3">
            <a:extLst>
              <a:ext uri="{FF2B5EF4-FFF2-40B4-BE49-F238E27FC236}">
                <a16:creationId xmlns:a16="http://schemas.microsoft.com/office/drawing/2014/main" id="{2D3412ED-57D2-326A-5312-DEC20BBC1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67" y="6121762"/>
            <a:ext cx="1168511" cy="73623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1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57D78-2D77-47C3-637B-11CD0FE6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82A6-CEF9-CCF6-EFA1-81AAEF9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Graph</a:t>
            </a:r>
          </a:p>
        </p:txBody>
      </p:sp>
      <p:pic>
        <p:nvPicPr>
          <p:cNvPr id="5" name="Content Placeholder 4" descr="A square with a dotted line&#10;&#10;Description automatically generated">
            <a:extLst>
              <a:ext uri="{FF2B5EF4-FFF2-40B4-BE49-F238E27FC236}">
                <a16:creationId xmlns:a16="http://schemas.microsoft.com/office/drawing/2014/main" id="{551CD2BA-681A-CE54-DC05-EF57ABFF7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6130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F446-C80F-7EDF-750A-0DEAFD705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lterations &amp; Tailoring with solid fill">
            <a:extLst>
              <a:ext uri="{FF2B5EF4-FFF2-40B4-BE49-F238E27FC236}">
                <a16:creationId xmlns:a16="http://schemas.microsoft.com/office/drawing/2014/main" id="{600D4281-BEED-9D26-44EF-B0F983F6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319" y="2098497"/>
            <a:ext cx="914400" cy="914400"/>
          </a:xfrm>
          <a:prstGeom prst="rect">
            <a:avLst/>
          </a:prstGeom>
        </p:spPr>
      </p:pic>
      <p:pic>
        <p:nvPicPr>
          <p:cNvPr id="6" name="Graphic 5" descr="Alterations &amp; Tailoring outline">
            <a:extLst>
              <a:ext uri="{FF2B5EF4-FFF2-40B4-BE49-F238E27FC236}">
                <a16:creationId xmlns:a16="http://schemas.microsoft.com/office/drawing/2014/main" id="{E6507CA1-3DFE-250C-105C-F4452387C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113" y="1064906"/>
            <a:ext cx="914400" cy="914400"/>
          </a:xfrm>
          <a:prstGeom prst="rect">
            <a:avLst/>
          </a:prstGeom>
        </p:spPr>
      </p:pic>
      <p:pic>
        <p:nvPicPr>
          <p:cNvPr id="8" name="Graphic 7" descr="Anemone and clownfish outline">
            <a:extLst>
              <a:ext uri="{FF2B5EF4-FFF2-40B4-BE49-F238E27FC236}">
                <a16:creationId xmlns:a16="http://schemas.microsoft.com/office/drawing/2014/main" id="{5FD8FC8F-A8CB-45FC-5CF6-12BF1281F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5929" y="3429000"/>
            <a:ext cx="914400" cy="914400"/>
          </a:xfrm>
          <a:prstGeom prst="rect">
            <a:avLst/>
          </a:prstGeom>
        </p:spPr>
      </p:pic>
      <p:pic>
        <p:nvPicPr>
          <p:cNvPr id="11" name="Graphic 10" descr="Bonsai outline">
            <a:extLst>
              <a:ext uri="{FF2B5EF4-FFF2-40B4-BE49-F238E27FC236}">
                <a16:creationId xmlns:a16="http://schemas.microsoft.com/office/drawing/2014/main" id="{82A2EF26-C19C-5C7D-D375-1F4AD377C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4757441"/>
            <a:ext cx="914400" cy="914400"/>
          </a:xfrm>
          <a:prstGeom prst="rect">
            <a:avLst/>
          </a:prstGeom>
        </p:spPr>
      </p:pic>
      <p:pic>
        <p:nvPicPr>
          <p:cNvPr id="14" name="Graphic 13" descr="Books outline">
            <a:extLst>
              <a:ext uri="{FF2B5EF4-FFF2-40B4-BE49-F238E27FC236}">
                <a16:creationId xmlns:a16="http://schemas.microsoft.com/office/drawing/2014/main" id="{FEF6F3A3-6FF7-9485-E138-B5311C8F72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890" y="1064906"/>
            <a:ext cx="914400" cy="914400"/>
          </a:xfrm>
          <a:prstGeom prst="rect">
            <a:avLst/>
          </a:prstGeom>
        </p:spPr>
      </p:pic>
      <p:pic>
        <p:nvPicPr>
          <p:cNvPr id="16" name="Graphic 15" descr="Bull outline">
            <a:extLst>
              <a:ext uri="{FF2B5EF4-FFF2-40B4-BE49-F238E27FC236}">
                <a16:creationId xmlns:a16="http://schemas.microsoft.com/office/drawing/2014/main" id="{DF4F920B-A034-39A0-A409-99AA3F96C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824" y="3680704"/>
            <a:ext cx="914400" cy="9144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C932AAB-43A7-992C-4FFC-E1337250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12348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A5494-56EA-B8E2-807E-1E08EDB6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lterations &amp; Tailoring with solid fill">
            <a:extLst>
              <a:ext uri="{FF2B5EF4-FFF2-40B4-BE49-F238E27FC236}">
                <a16:creationId xmlns:a16="http://schemas.microsoft.com/office/drawing/2014/main" id="{E11A644B-2C77-C257-F750-27A62FB0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319" y="2098497"/>
            <a:ext cx="914400" cy="914400"/>
          </a:xfrm>
          <a:prstGeom prst="rect">
            <a:avLst/>
          </a:prstGeom>
        </p:spPr>
      </p:pic>
      <p:pic>
        <p:nvPicPr>
          <p:cNvPr id="6" name="Graphic 5" descr="Alterations &amp; Tailoring outline">
            <a:extLst>
              <a:ext uri="{FF2B5EF4-FFF2-40B4-BE49-F238E27FC236}">
                <a16:creationId xmlns:a16="http://schemas.microsoft.com/office/drawing/2014/main" id="{8F8E6BD3-0EF9-FEE9-C5D6-4CF40C5A5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113" y="1064906"/>
            <a:ext cx="914400" cy="914400"/>
          </a:xfrm>
          <a:prstGeom prst="rect">
            <a:avLst/>
          </a:prstGeom>
        </p:spPr>
      </p:pic>
      <p:pic>
        <p:nvPicPr>
          <p:cNvPr id="8" name="Graphic 7" descr="Anemone and clownfish outline">
            <a:extLst>
              <a:ext uri="{FF2B5EF4-FFF2-40B4-BE49-F238E27FC236}">
                <a16:creationId xmlns:a16="http://schemas.microsoft.com/office/drawing/2014/main" id="{537DDA58-79D4-DC22-A3F1-56D5BD2DE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5929" y="3429000"/>
            <a:ext cx="914400" cy="914400"/>
          </a:xfrm>
          <a:prstGeom prst="rect">
            <a:avLst/>
          </a:prstGeom>
        </p:spPr>
      </p:pic>
      <p:pic>
        <p:nvPicPr>
          <p:cNvPr id="11" name="Graphic 10" descr="Bonsai outline">
            <a:extLst>
              <a:ext uri="{FF2B5EF4-FFF2-40B4-BE49-F238E27FC236}">
                <a16:creationId xmlns:a16="http://schemas.microsoft.com/office/drawing/2014/main" id="{516948C9-FBF9-56EB-A270-C8C291A14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4757441"/>
            <a:ext cx="914400" cy="914400"/>
          </a:xfrm>
          <a:prstGeom prst="rect">
            <a:avLst/>
          </a:prstGeom>
        </p:spPr>
      </p:pic>
      <p:pic>
        <p:nvPicPr>
          <p:cNvPr id="14" name="Graphic 13" descr="Books outline">
            <a:extLst>
              <a:ext uri="{FF2B5EF4-FFF2-40B4-BE49-F238E27FC236}">
                <a16:creationId xmlns:a16="http://schemas.microsoft.com/office/drawing/2014/main" id="{A1565890-E874-3A08-2ECE-E0A5A19EE0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890" y="1064906"/>
            <a:ext cx="914400" cy="914400"/>
          </a:xfrm>
          <a:prstGeom prst="rect">
            <a:avLst/>
          </a:prstGeom>
        </p:spPr>
      </p:pic>
      <p:pic>
        <p:nvPicPr>
          <p:cNvPr id="16" name="Graphic 15" descr="Bull outline">
            <a:extLst>
              <a:ext uri="{FF2B5EF4-FFF2-40B4-BE49-F238E27FC236}">
                <a16:creationId xmlns:a16="http://schemas.microsoft.com/office/drawing/2014/main" id="{89101471-FBF9-8587-7D13-68BECD35B1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824" y="3680704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9636C-875D-5907-12C7-EF95E88D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104688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F13C-6AED-13D2-7758-7D3855908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ghtning Bolt 3">
            <a:extLst>
              <a:ext uri="{FF2B5EF4-FFF2-40B4-BE49-F238E27FC236}">
                <a16:creationId xmlns:a16="http://schemas.microsoft.com/office/drawing/2014/main" id="{51EB9432-DDC5-947E-C104-AB1A8DB93D2D}"/>
              </a:ext>
            </a:extLst>
          </p:cNvPr>
          <p:cNvSpPr/>
          <p:nvPr/>
        </p:nvSpPr>
        <p:spPr>
          <a:xfrm>
            <a:off x="1556951" y="2660822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D4E216D-6B57-CDB4-7329-6C789C15C6A7}"/>
              </a:ext>
            </a:extLst>
          </p:cNvPr>
          <p:cNvSpPr/>
          <p:nvPr/>
        </p:nvSpPr>
        <p:spPr>
          <a:xfrm>
            <a:off x="2773680" y="12801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0D8BD581-4092-1352-FF0E-1EDF6C872E1F}"/>
              </a:ext>
            </a:extLst>
          </p:cNvPr>
          <p:cNvSpPr/>
          <p:nvPr/>
        </p:nvSpPr>
        <p:spPr>
          <a:xfrm>
            <a:off x="7129849" y="2606591"/>
            <a:ext cx="914400" cy="914400"/>
          </a:xfrm>
          <a:prstGeom prst="su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Graphic 7" descr="Acorn with solid fill">
            <a:extLst>
              <a:ext uri="{FF2B5EF4-FFF2-40B4-BE49-F238E27FC236}">
                <a16:creationId xmlns:a16="http://schemas.microsoft.com/office/drawing/2014/main" id="{B450AEBC-065C-7925-AF43-AACABED2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805" y="311149"/>
            <a:ext cx="914400" cy="914400"/>
          </a:xfrm>
          <a:prstGeom prst="rect">
            <a:avLst/>
          </a:prstGeom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4904CD82-F906-C493-BBF9-EEDFEE2CD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280" y="3966353"/>
            <a:ext cx="914400" cy="914400"/>
          </a:xfrm>
          <a:prstGeom prst="rect">
            <a:avLst/>
          </a:prstGeom>
        </p:spPr>
      </p:pic>
      <p:pic>
        <p:nvPicPr>
          <p:cNvPr id="12" name="Graphic 11" descr="Alarm Ringing with solid fill">
            <a:extLst>
              <a:ext uri="{FF2B5EF4-FFF2-40B4-BE49-F238E27FC236}">
                <a16:creationId xmlns:a16="http://schemas.microsoft.com/office/drawing/2014/main" id="{31432362-32C4-2F74-0AA2-9CCAF2491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335" y="5039497"/>
            <a:ext cx="914400" cy="914400"/>
          </a:xfrm>
          <a:prstGeom prst="rect">
            <a:avLst/>
          </a:prstGeom>
        </p:spPr>
      </p:pic>
      <p:pic>
        <p:nvPicPr>
          <p:cNvPr id="15" name="Graphic 14" descr="Alterations &amp; Tailoring with solid fill">
            <a:extLst>
              <a:ext uri="{FF2B5EF4-FFF2-40B4-BE49-F238E27FC236}">
                <a16:creationId xmlns:a16="http://schemas.microsoft.com/office/drawing/2014/main" id="{483CD8AD-B345-2EC9-E386-B71C811C2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5665" y="4880753"/>
            <a:ext cx="914400" cy="914400"/>
          </a:xfrm>
          <a:prstGeom prst="rect">
            <a:avLst/>
          </a:prstGeom>
        </p:spPr>
      </p:pic>
      <p:pic>
        <p:nvPicPr>
          <p:cNvPr id="17" name="Graphic 16" descr="Alterations &amp; Tailoring with solid fill">
            <a:extLst>
              <a:ext uri="{FF2B5EF4-FFF2-40B4-BE49-F238E27FC236}">
                <a16:creationId xmlns:a16="http://schemas.microsoft.com/office/drawing/2014/main" id="{B3A2E441-705F-2A4F-C64B-AE070CA34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738" y="4355757"/>
            <a:ext cx="914400" cy="914400"/>
          </a:xfrm>
          <a:prstGeom prst="rect">
            <a:avLst/>
          </a:prstGeom>
        </p:spPr>
      </p:pic>
      <p:pic>
        <p:nvPicPr>
          <p:cNvPr id="19" name="Graphic 18" descr="Aeroplane outline">
            <a:extLst>
              <a:ext uri="{FF2B5EF4-FFF2-40B4-BE49-F238E27FC236}">
                <a16:creationId xmlns:a16="http://schemas.microsoft.com/office/drawing/2014/main" id="{C51CB2DD-FC3C-FC9F-0AF6-2589F02B2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89157" y="1130643"/>
            <a:ext cx="914400" cy="914400"/>
          </a:xfrm>
          <a:prstGeom prst="rect">
            <a:avLst/>
          </a:prstGeom>
        </p:spPr>
      </p:pic>
      <p:pic>
        <p:nvPicPr>
          <p:cNvPr id="21" name="Graphic 20" descr="Alien Face with solid fill">
            <a:extLst>
              <a:ext uri="{FF2B5EF4-FFF2-40B4-BE49-F238E27FC236}">
                <a16:creationId xmlns:a16="http://schemas.microsoft.com/office/drawing/2014/main" id="{246F82B8-9CC5-6312-108D-12529D7DB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9481" y="2045043"/>
            <a:ext cx="914400" cy="914400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0A26FECB-8EEA-11D6-F77C-59ADD44A1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25" name="Graphic 24" descr="Astronaut male with solid fill">
            <a:extLst>
              <a:ext uri="{FF2B5EF4-FFF2-40B4-BE49-F238E27FC236}">
                <a16:creationId xmlns:a16="http://schemas.microsoft.com/office/drawing/2014/main" id="{13C34030-55E3-420B-6788-2F53D9F65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0320" y="3575222"/>
            <a:ext cx="914400" cy="914400"/>
          </a:xfrm>
          <a:prstGeom prst="rect">
            <a:avLst/>
          </a:prstGeom>
        </p:spPr>
      </p:pic>
      <p:pic>
        <p:nvPicPr>
          <p:cNvPr id="27" name="Graphic 26" descr="Baseball hat with solid fill">
            <a:extLst>
              <a:ext uri="{FF2B5EF4-FFF2-40B4-BE49-F238E27FC236}">
                <a16:creationId xmlns:a16="http://schemas.microsoft.com/office/drawing/2014/main" id="{423CD2EA-7F7F-1248-D1C6-73C41D58D0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9795" y="216243"/>
            <a:ext cx="914400" cy="914400"/>
          </a:xfrm>
          <a:prstGeom prst="rect">
            <a:avLst/>
          </a:prstGeom>
        </p:spPr>
      </p:pic>
      <p:pic>
        <p:nvPicPr>
          <p:cNvPr id="29" name="Graphic 28" descr="Binoculars outline">
            <a:extLst>
              <a:ext uri="{FF2B5EF4-FFF2-40B4-BE49-F238E27FC236}">
                <a16:creationId xmlns:a16="http://schemas.microsoft.com/office/drawing/2014/main" id="{FFF6EFF2-B5CB-3930-7C29-672F2FCE07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4067" y="5039497"/>
            <a:ext cx="914400" cy="914400"/>
          </a:xfrm>
          <a:prstGeom prst="rect">
            <a:avLst/>
          </a:prstGeom>
        </p:spPr>
      </p:pic>
      <p:pic>
        <p:nvPicPr>
          <p:cNvPr id="31" name="Graphic 30" descr="Blender outline">
            <a:extLst>
              <a:ext uri="{FF2B5EF4-FFF2-40B4-BE49-F238E27FC236}">
                <a16:creationId xmlns:a16="http://schemas.microsoft.com/office/drawing/2014/main" id="{90661AEF-BE43-4890-572B-59CDA8C362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1207" y="216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79E2-9EA4-D112-B895-A1EAF4FE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ghtning Bolt 3">
            <a:extLst>
              <a:ext uri="{FF2B5EF4-FFF2-40B4-BE49-F238E27FC236}">
                <a16:creationId xmlns:a16="http://schemas.microsoft.com/office/drawing/2014/main" id="{B727CC14-6285-C74B-EDB7-19934FC4E8BE}"/>
              </a:ext>
            </a:extLst>
          </p:cNvPr>
          <p:cNvSpPr/>
          <p:nvPr/>
        </p:nvSpPr>
        <p:spPr>
          <a:xfrm>
            <a:off x="1556951" y="2660822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3CD49FD2-9F02-5D1F-C116-5E652C11D75C}"/>
              </a:ext>
            </a:extLst>
          </p:cNvPr>
          <p:cNvSpPr/>
          <p:nvPr/>
        </p:nvSpPr>
        <p:spPr>
          <a:xfrm>
            <a:off x="2773680" y="12801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603A212D-BA0C-55F2-1AD9-947C313ED5CA}"/>
              </a:ext>
            </a:extLst>
          </p:cNvPr>
          <p:cNvSpPr/>
          <p:nvPr/>
        </p:nvSpPr>
        <p:spPr>
          <a:xfrm>
            <a:off x="7129849" y="2606591"/>
            <a:ext cx="914400" cy="914400"/>
          </a:xfrm>
          <a:prstGeom prst="su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Graphic 7" descr="Acorn with solid fill">
            <a:extLst>
              <a:ext uri="{FF2B5EF4-FFF2-40B4-BE49-F238E27FC236}">
                <a16:creationId xmlns:a16="http://schemas.microsoft.com/office/drawing/2014/main" id="{7F307FD9-A964-C8C4-9406-D77877C10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805" y="311149"/>
            <a:ext cx="914400" cy="914400"/>
          </a:xfrm>
          <a:prstGeom prst="rect">
            <a:avLst/>
          </a:prstGeom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9732D997-66B7-CB51-713F-7C5E5C15F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280" y="3966353"/>
            <a:ext cx="914400" cy="914400"/>
          </a:xfrm>
          <a:prstGeom prst="rect">
            <a:avLst/>
          </a:prstGeom>
        </p:spPr>
      </p:pic>
      <p:pic>
        <p:nvPicPr>
          <p:cNvPr id="12" name="Graphic 11" descr="Alarm Ringing with solid fill">
            <a:extLst>
              <a:ext uri="{FF2B5EF4-FFF2-40B4-BE49-F238E27FC236}">
                <a16:creationId xmlns:a16="http://schemas.microsoft.com/office/drawing/2014/main" id="{E35CEB62-0097-EE13-F7BE-D82A9B48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335" y="5039497"/>
            <a:ext cx="914400" cy="914400"/>
          </a:xfrm>
          <a:prstGeom prst="rect">
            <a:avLst/>
          </a:prstGeom>
        </p:spPr>
      </p:pic>
      <p:pic>
        <p:nvPicPr>
          <p:cNvPr id="15" name="Graphic 14" descr="Alterations &amp; Tailoring with solid fill">
            <a:extLst>
              <a:ext uri="{FF2B5EF4-FFF2-40B4-BE49-F238E27FC236}">
                <a16:creationId xmlns:a16="http://schemas.microsoft.com/office/drawing/2014/main" id="{6EE3D873-D9BA-6319-0753-A654D537C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5665" y="4880753"/>
            <a:ext cx="914400" cy="914400"/>
          </a:xfrm>
          <a:prstGeom prst="rect">
            <a:avLst/>
          </a:prstGeom>
        </p:spPr>
      </p:pic>
      <p:pic>
        <p:nvPicPr>
          <p:cNvPr id="17" name="Graphic 16" descr="Alterations &amp; Tailoring with solid fill">
            <a:extLst>
              <a:ext uri="{FF2B5EF4-FFF2-40B4-BE49-F238E27FC236}">
                <a16:creationId xmlns:a16="http://schemas.microsoft.com/office/drawing/2014/main" id="{6E5801B5-10C2-F3A1-5C94-B98134018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738" y="4355757"/>
            <a:ext cx="914400" cy="914400"/>
          </a:xfrm>
          <a:prstGeom prst="rect">
            <a:avLst/>
          </a:prstGeom>
        </p:spPr>
      </p:pic>
      <p:pic>
        <p:nvPicPr>
          <p:cNvPr id="19" name="Graphic 18" descr="Aeroplane outline">
            <a:extLst>
              <a:ext uri="{FF2B5EF4-FFF2-40B4-BE49-F238E27FC236}">
                <a16:creationId xmlns:a16="http://schemas.microsoft.com/office/drawing/2014/main" id="{E708F624-D660-94E4-1E22-1602C9A61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89157" y="1130643"/>
            <a:ext cx="914400" cy="914400"/>
          </a:xfrm>
          <a:prstGeom prst="rect">
            <a:avLst/>
          </a:prstGeom>
        </p:spPr>
      </p:pic>
      <p:pic>
        <p:nvPicPr>
          <p:cNvPr id="21" name="Graphic 20" descr="Alien Face with solid fill">
            <a:extLst>
              <a:ext uri="{FF2B5EF4-FFF2-40B4-BE49-F238E27FC236}">
                <a16:creationId xmlns:a16="http://schemas.microsoft.com/office/drawing/2014/main" id="{331A12B3-2A2D-4588-5B0F-1C856FA2C4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9481" y="2045043"/>
            <a:ext cx="914400" cy="914400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BD568E46-F6E4-EA00-751D-C8CA7B37B6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25" name="Graphic 24" descr="Astronaut male with solid fill">
            <a:extLst>
              <a:ext uri="{FF2B5EF4-FFF2-40B4-BE49-F238E27FC236}">
                <a16:creationId xmlns:a16="http://schemas.microsoft.com/office/drawing/2014/main" id="{CBD746C7-536A-CB5B-6613-F949382798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0320" y="3575222"/>
            <a:ext cx="914400" cy="914400"/>
          </a:xfrm>
          <a:prstGeom prst="rect">
            <a:avLst/>
          </a:prstGeom>
        </p:spPr>
      </p:pic>
      <p:pic>
        <p:nvPicPr>
          <p:cNvPr id="27" name="Graphic 26" descr="Baseball hat with solid fill">
            <a:extLst>
              <a:ext uri="{FF2B5EF4-FFF2-40B4-BE49-F238E27FC236}">
                <a16:creationId xmlns:a16="http://schemas.microsoft.com/office/drawing/2014/main" id="{5078E443-FF9A-4FFB-C5F5-970053AFB6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9795" y="216243"/>
            <a:ext cx="914400" cy="914400"/>
          </a:xfrm>
          <a:prstGeom prst="rect">
            <a:avLst/>
          </a:prstGeom>
        </p:spPr>
      </p:pic>
      <p:pic>
        <p:nvPicPr>
          <p:cNvPr id="29" name="Graphic 28" descr="Binoculars outline">
            <a:extLst>
              <a:ext uri="{FF2B5EF4-FFF2-40B4-BE49-F238E27FC236}">
                <a16:creationId xmlns:a16="http://schemas.microsoft.com/office/drawing/2014/main" id="{AC092727-2BA5-3FE1-62E9-82109ACB8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4067" y="5039497"/>
            <a:ext cx="914400" cy="914400"/>
          </a:xfrm>
          <a:prstGeom prst="rect">
            <a:avLst/>
          </a:prstGeom>
        </p:spPr>
      </p:pic>
      <p:pic>
        <p:nvPicPr>
          <p:cNvPr id="31" name="Graphic 30" descr="Blender outline">
            <a:extLst>
              <a:ext uri="{FF2B5EF4-FFF2-40B4-BE49-F238E27FC236}">
                <a16:creationId xmlns:a16="http://schemas.microsoft.com/office/drawing/2014/main" id="{DA662B82-E8C1-33A3-0BF3-0144754E48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1207" y="216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17AE-A0D4-1634-F244-ABC3B19C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Graph</a:t>
            </a:r>
          </a:p>
        </p:txBody>
      </p:sp>
      <p:pic>
        <p:nvPicPr>
          <p:cNvPr id="5" name="Content Placeholder 4" descr="A square with a dotted line&#10;&#10;Description automatically generated">
            <a:extLst>
              <a:ext uri="{FF2B5EF4-FFF2-40B4-BE49-F238E27FC236}">
                <a16:creationId xmlns:a16="http://schemas.microsoft.com/office/drawing/2014/main" id="{91C6D297-6FD8-EF1D-CBC2-816AFDE13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  <p:pic>
        <p:nvPicPr>
          <p:cNvPr id="9" name="Picture 8" descr="A graph of images and images&#10;&#10;Description automatically generated">
            <a:extLst>
              <a:ext uri="{FF2B5EF4-FFF2-40B4-BE49-F238E27FC236}">
                <a16:creationId xmlns:a16="http://schemas.microsoft.com/office/drawing/2014/main" id="{28B1A384-723B-652E-F14D-D953BA77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7F86-96AA-E054-B77D-E909F4A9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71C9-AB31-25DE-CBAC-AA52E6DE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Walking</a:t>
            </a:r>
          </a:p>
        </p:txBody>
      </p:sp>
    </p:spTree>
    <p:extLst>
      <p:ext uri="{BB962C8B-B14F-4D97-AF65-F5344CB8AC3E}">
        <p14:creationId xmlns:p14="http://schemas.microsoft.com/office/powerpoint/2010/main" val="3256049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Multisensory integration in the </a:t>
            </a:r>
            <a:br>
              <a:rPr lang="en-US" dirty="0"/>
            </a:br>
            <a:r>
              <a:rPr lang="en-US" dirty="0"/>
              <a:t>estimation of walked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</a:t>
            </a:r>
          </a:p>
          <a:p>
            <a:pPr lvl="1"/>
            <a:r>
              <a:rPr lang="en-US" dirty="0"/>
              <a:t>Visual Alone</a:t>
            </a:r>
          </a:p>
          <a:p>
            <a:pPr lvl="1"/>
            <a:r>
              <a:rPr lang="en-US" dirty="0"/>
              <a:t>Body Cues</a:t>
            </a:r>
          </a:p>
          <a:p>
            <a:pPr lvl="1"/>
            <a:r>
              <a:rPr lang="en-US" dirty="0"/>
              <a:t>Combined </a:t>
            </a:r>
          </a:p>
          <a:p>
            <a:pPr lvl="1"/>
            <a:endParaRPr lang="en-US" dirty="0"/>
          </a:p>
          <a:p>
            <a:r>
              <a:rPr lang="en-US" dirty="0"/>
              <a:t>4 distances (4, 6, 8 10m)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5334"/>
          <a:stretch>
            <a:fillRect/>
          </a:stretch>
        </p:blipFill>
        <p:spPr bwMode="auto">
          <a:xfrm>
            <a:off x="4232125" y="1550709"/>
            <a:ext cx="4911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8" descr="Picture 8">
            <a:extLst>
              <a:ext uri="{FF2B5EF4-FFF2-40B4-BE49-F238E27FC236}">
                <a16:creationId xmlns:a16="http://schemas.microsoft.com/office/drawing/2014/main" id="{12C5D882-AAA1-8F23-8AA0-3A2C414C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69" y="4580037"/>
            <a:ext cx="1795795" cy="1596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825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9404-FB0F-97AE-46D5-ABC4EAF8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7DA-B84A-60E1-E48D-6EAD2A1E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Graph</a:t>
            </a:r>
          </a:p>
        </p:txBody>
      </p:sp>
      <p:pic>
        <p:nvPicPr>
          <p:cNvPr id="10" name="Picture 9" descr="A graph of distance between two lines&#10;&#10;Description automatically generated with medium confidence">
            <a:extLst>
              <a:ext uri="{FF2B5EF4-FFF2-40B4-BE49-F238E27FC236}">
                <a16:creationId xmlns:a16="http://schemas.microsoft.com/office/drawing/2014/main" id="{F282C81F-4A9D-9B2E-8A95-4A1168FB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6" y="1875949"/>
            <a:ext cx="4572000" cy="3657600"/>
          </a:xfrm>
          <a:prstGeom prst="rect">
            <a:avLst/>
          </a:prstGeom>
        </p:spPr>
      </p:pic>
      <p:pic>
        <p:nvPicPr>
          <p:cNvPr id="8" name="Content Placeholder 7" descr="A graph of distance between two lines&#10;&#10;Description automatically generated with medium confidence">
            <a:extLst>
              <a:ext uri="{FF2B5EF4-FFF2-40B4-BE49-F238E27FC236}">
                <a16:creationId xmlns:a16="http://schemas.microsoft.com/office/drawing/2014/main" id="{50584CDD-5F0E-7D59-7664-FA8EFB16A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6" y="1875950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18421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AA9B6-D07F-ED09-CB5E-ACD2D214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4129-6056-C836-FB04-0754E61F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Graph</a:t>
            </a:r>
          </a:p>
        </p:txBody>
      </p:sp>
      <p:pic>
        <p:nvPicPr>
          <p:cNvPr id="6" name="Picture 5" descr="A graph of a blind fold&#10;&#10;Description automatically generated">
            <a:extLst>
              <a:ext uri="{FF2B5EF4-FFF2-40B4-BE49-F238E27FC236}">
                <a16:creationId xmlns:a16="http://schemas.microsoft.com/office/drawing/2014/main" id="{CB9F5D5A-F39F-8589-5BA7-359C63F1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600199"/>
            <a:ext cx="5088919" cy="40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543464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92" name="Google Shape;92;p3"/>
          <p:cNvGrpSpPr/>
          <p:nvPr/>
        </p:nvGrpSpPr>
        <p:grpSpPr>
          <a:xfrm>
            <a:off x="543464" y="2922682"/>
            <a:ext cx="1801200" cy="1620014"/>
            <a:chOff x="543464" y="2065431"/>
            <a:chExt cx="1801200" cy="1620014"/>
          </a:xfrm>
        </p:grpSpPr>
        <p:sp>
          <p:nvSpPr>
            <p:cNvPr id="93" name="Google Shape;93;p3"/>
            <p:cNvSpPr/>
            <p:nvPr/>
          </p:nvSpPr>
          <p:spPr>
            <a:xfrm>
              <a:off x="894691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128844" y="2299435"/>
              <a:ext cx="630300" cy="62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543464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TEACH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96" name="Google Shape;96;p3"/>
          <p:cNvSpPr/>
          <p:nvPr/>
        </p:nvSpPr>
        <p:spPr>
          <a:xfrm>
            <a:off x="2659837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97" name="Google Shape;97;p3"/>
          <p:cNvGrpSpPr/>
          <p:nvPr/>
        </p:nvGrpSpPr>
        <p:grpSpPr>
          <a:xfrm>
            <a:off x="2659837" y="2922682"/>
            <a:ext cx="1801200" cy="1620014"/>
            <a:chOff x="2659837" y="2065431"/>
            <a:chExt cx="1801200" cy="1620014"/>
          </a:xfrm>
        </p:grpSpPr>
        <p:sp>
          <p:nvSpPr>
            <p:cNvPr id="98" name="Google Shape;98;p3"/>
            <p:cNvSpPr/>
            <p:nvPr/>
          </p:nvSpPr>
          <p:spPr>
            <a:xfrm>
              <a:off x="3011064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45217" y="2299435"/>
              <a:ext cx="630300" cy="62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2659837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RESEARCH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01" name="Google Shape;101;p3"/>
          <p:cNvSpPr/>
          <p:nvPr/>
        </p:nvSpPr>
        <p:spPr>
          <a:xfrm>
            <a:off x="4863145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102" name="Google Shape;102;p3"/>
          <p:cNvGrpSpPr/>
          <p:nvPr/>
        </p:nvGrpSpPr>
        <p:grpSpPr>
          <a:xfrm>
            <a:off x="7066470" y="2922682"/>
            <a:ext cx="1801200" cy="1620014"/>
            <a:chOff x="4863145" y="2065431"/>
            <a:chExt cx="1801200" cy="1620014"/>
          </a:xfrm>
        </p:grpSpPr>
        <p:sp>
          <p:nvSpPr>
            <p:cNvPr id="103" name="Google Shape;103;p3"/>
            <p:cNvSpPr/>
            <p:nvPr/>
          </p:nvSpPr>
          <p:spPr>
            <a:xfrm>
              <a:off x="5214373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448525" y="2299435"/>
              <a:ext cx="630300" cy="629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48000" cap="flat" cmpd="thickThin">
              <a:solidFill>
                <a:schemeClr val="lt2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4863145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WRITE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06" name="Google Shape;106;p3"/>
          <p:cNvSpPr/>
          <p:nvPr/>
        </p:nvSpPr>
        <p:spPr>
          <a:xfrm>
            <a:off x="6979519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107" name="Google Shape;107;p3"/>
          <p:cNvGrpSpPr/>
          <p:nvPr/>
        </p:nvGrpSpPr>
        <p:grpSpPr>
          <a:xfrm>
            <a:off x="4909431" y="2922682"/>
            <a:ext cx="1801200" cy="1620014"/>
            <a:chOff x="6979519" y="2065431"/>
            <a:chExt cx="1801200" cy="1620014"/>
          </a:xfrm>
        </p:grpSpPr>
        <p:sp>
          <p:nvSpPr>
            <p:cNvPr id="108" name="Google Shape;108;p3"/>
            <p:cNvSpPr/>
            <p:nvPr/>
          </p:nvSpPr>
          <p:spPr>
            <a:xfrm>
              <a:off x="7330748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564899" y="2299435"/>
              <a:ext cx="630300" cy="629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6979519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CODE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C503AA-9777-105B-D5AA-55A3AC94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What Do I Do?</a:t>
            </a:r>
          </a:p>
        </p:txBody>
      </p:sp>
      <p:pic>
        <p:nvPicPr>
          <p:cNvPr id="2" name="Object 3" descr="Object 3">
            <a:extLst>
              <a:ext uri="{FF2B5EF4-FFF2-40B4-BE49-F238E27FC236}">
                <a16:creationId xmlns:a16="http://schemas.microsoft.com/office/drawing/2014/main" id="{9956C560-1D76-97F3-A7A6-872C1CDBB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667" y="6121762"/>
            <a:ext cx="1168511" cy="73623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5C39-DB61-0F21-C9D7-AF694D4E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E55A-7427-4BF1-4FAA-B6563745E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1434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Virtual reality setup and stimuli</a:t>
            </a:r>
          </a:p>
        </p:txBody>
      </p:sp>
      <p:pic>
        <p:nvPicPr>
          <p:cNvPr id="16387" name="Picture 1" descr="Setup_visual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554" r="30034"/>
          <a:stretch>
            <a:fillRect/>
          </a:stretch>
        </p:blipFill>
        <p:spPr>
          <a:xfrm>
            <a:off x="1357313" y="2336007"/>
            <a:ext cx="3133725" cy="2807494"/>
          </a:xfrm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6515100" y="4057651"/>
            <a:ext cx="8572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685800"/>
            <a:r>
              <a:rPr lang="en-US" sz="2100">
                <a:solidFill>
                  <a:prstClr val="white"/>
                </a:solidFill>
                <a:latin typeface="Calibri" pitchFamily="34" charset="0"/>
              </a:rPr>
              <a:t>3D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6515100" y="2464594"/>
            <a:ext cx="8572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685800"/>
            <a:r>
              <a:rPr lang="en-US" sz="2100">
                <a:solidFill>
                  <a:prstClr val="white"/>
                </a:solidFill>
                <a:latin typeface="Calibri" pitchFamily="34" charset="0"/>
              </a:rPr>
              <a:t>2D</a:t>
            </a:r>
          </a:p>
        </p:txBody>
      </p:sp>
      <p:pic>
        <p:nvPicPr>
          <p:cNvPr id="16391" name="Picture 1" descr="Setup_visual"/>
          <p:cNvPicPr>
            <a:picLocks noChangeAspect="1" noChangeArrowheads="1"/>
          </p:cNvPicPr>
          <p:nvPr/>
        </p:nvPicPr>
        <p:blipFill>
          <a:blip r:embed="rId2" cstate="print"/>
          <a:srcRect l="73994" t="50613" r="-61"/>
          <a:stretch>
            <a:fillRect/>
          </a:stretch>
        </p:blipFill>
        <p:spPr bwMode="auto">
          <a:xfrm>
            <a:off x="5054205" y="2303861"/>
            <a:ext cx="2893219" cy="280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643563" y="3737374"/>
            <a:ext cx="1620441" cy="1620440"/>
            <a:chOff x="2286000" y="1143000"/>
            <a:chExt cx="4572000" cy="45720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43563" y="3737374"/>
            <a:ext cx="1620441" cy="1620440"/>
            <a:chOff x="2286000" y="1143000"/>
            <a:chExt cx="4572000" cy="4572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xfrm>
            <a:off x="1385646" y="1052737"/>
            <a:ext cx="6372225" cy="81081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Visual-Vestibular Integration </a:t>
            </a:r>
            <a:br>
              <a:rPr lang="en-US" dirty="0"/>
            </a:br>
            <a:r>
              <a:rPr lang="en-US" dirty="0"/>
              <a:t>for Heading</a:t>
            </a:r>
          </a:p>
        </p:txBody>
      </p:sp>
      <p:pic>
        <p:nvPicPr>
          <p:cNvPr id="12295" name="Picture 4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33616" y="3729037"/>
            <a:ext cx="1482300" cy="1482329"/>
          </a:xfrm>
          <a:ln w="63500">
            <a:solidFill>
              <a:srgbClr val="00B0F0"/>
            </a:solidFill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3821906" y="2874169"/>
            <a:ext cx="2357438" cy="1519238"/>
          </a:xfrm>
          <a:prstGeom prst="straightConnector1">
            <a:avLst/>
          </a:prstGeom>
          <a:ln w="66675"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3929062" y="4470797"/>
            <a:ext cx="2196704" cy="190500"/>
          </a:xfrm>
          <a:prstGeom prst="straightConnector1">
            <a:avLst/>
          </a:prstGeom>
          <a:ln w="66675"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6200000" flipV="1">
            <a:off x="4841081" y="2892028"/>
            <a:ext cx="2230041" cy="946547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3D3643-D0D8-DE5E-38EE-B1CE6D0B3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2198911" y="2171718"/>
            <a:ext cx="1617005" cy="122726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908714-B943-BABF-6DE5-0D767DEAA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506650" y="199630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164FC0D-F5EA-7916-F239-1C9B8E5B8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1569295" y="4994449"/>
            <a:ext cx="683954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10091 -0.42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4D5FA12-E621-3A8F-783F-871D3A27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27" y="1339850"/>
            <a:ext cx="5126747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C1F2-F485-D530-4918-D908B1BB0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C59899-CD83-F255-D3B2-83FA03B39520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3271698-386E-8563-08B8-C301AAA078FA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BA8919-DF6B-7699-A051-8CE58146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85461"/>
          <a:stretch/>
        </p:blipFill>
        <p:spPr>
          <a:xfrm>
            <a:off x="1045347" y="2516957"/>
            <a:ext cx="1066257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D726D0-8252-2777-1E47-AF836FF1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38582201-4C99-283C-29A0-717C3F77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C53A-2CF6-F850-C297-AE8F352A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6C0928-A32E-BCDF-3E25-56F97B938EA4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2DEF6B3-211D-E3B3-B8D6-F0108178D859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AFDDF-C9A8-E98C-412C-C3C641007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81348"/>
          <a:stretch/>
        </p:blipFill>
        <p:spPr>
          <a:xfrm>
            <a:off x="1045347" y="2516957"/>
            <a:ext cx="1367915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0B8AE7-F8F8-3E38-1872-882EA199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AD8CC803-652C-1C8C-10A6-269449DE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29321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6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C7E54-D659-3FCE-03F0-6AA85129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34B29-293D-8A83-6287-8E1D161FC91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C87D7E5-C2C0-D520-5A23-EF8BE804D7EB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B9BC97-3AC8-3610-9EC4-49A484E0F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72607"/>
          <a:stretch/>
        </p:blipFill>
        <p:spPr>
          <a:xfrm>
            <a:off x="1045347" y="2516957"/>
            <a:ext cx="2008938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476D5C-E923-366A-4E67-1AAC64EC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57B69452-AB39-2479-5E21-19227F78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78A0-F212-91A8-686D-4F2724F9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B0B-0F40-882E-729C-47121A8A2E2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989969C-D4A8-1A33-1483-27975541B81F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B0E861-536E-733F-DE8B-CC5340B6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67337"/>
          <a:stretch/>
        </p:blipFill>
        <p:spPr>
          <a:xfrm>
            <a:off x="1045347" y="2516957"/>
            <a:ext cx="2395437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C9753B-D3D9-A0EC-419D-C611C39D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05053A13-FA51-DC67-84BC-3E8AE415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5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9570A-B31B-4829-8CC1-FCBCC256BA8D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F6EBE7E-0110-43E1-80AD-CFD7D154D6B9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9A720C-2EB8-45A3-A42A-C039EAF2F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5"/>
          <a:stretch/>
        </p:blipFill>
        <p:spPr>
          <a:xfrm>
            <a:off x="1045346" y="2274774"/>
            <a:ext cx="7919267" cy="3020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33B05D-A15E-A0A2-C094-7769EF0C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52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</a:t>
            </a:r>
            <a:endParaRPr lang="en-US" dirty="0"/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8B991DE-FC35-7DD9-404D-24D868068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" y="1600200"/>
            <a:ext cx="4572000" cy="3657600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5A2FD4F-DDBA-402A-782E-A96B382A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58" y="1600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8E5A56-F63E-BD46-8A38-868F127492AA}"/>
              </a:ext>
            </a:extLst>
          </p:cNvPr>
          <p:cNvGraphicFramePr/>
          <p:nvPr/>
        </p:nvGraphicFramePr>
        <p:xfrm>
          <a:off x="1660074" y="2089677"/>
          <a:ext cx="5823857" cy="385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 descr="Setup_visual">
            <a:extLst>
              <a:ext uri="{FF2B5EF4-FFF2-40B4-BE49-F238E27FC236}">
                <a16:creationId xmlns:a16="http://schemas.microsoft.com/office/drawing/2014/main" id="{DCB1731E-E1E7-404C-AF9C-25EF937F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554" r="30034"/>
          <a:stretch>
            <a:fillRect/>
          </a:stretch>
        </p:blipFill>
        <p:spPr>
          <a:xfrm>
            <a:off x="4160246" y="1281218"/>
            <a:ext cx="823507" cy="739510"/>
          </a:xfrm>
          <a:prstGeom prst="rect">
            <a:avLst/>
          </a:prstGeom>
        </p:spPr>
      </p:pic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631A767D-529C-C247-9B1F-7DD83742510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0844" y="2704113"/>
            <a:ext cx="794470" cy="7824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71C835-B323-A044-8310-360C2C80C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6620387" y="3875639"/>
            <a:ext cx="1080000" cy="81968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0148C70-B4B0-2646-BFF9-728CD447BD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971"/>
          <a:stretch/>
        </p:blipFill>
        <p:spPr>
          <a:xfrm>
            <a:off x="5750530" y="5218851"/>
            <a:ext cx="1121945" cy="962621"/>
          </a:xfrm>
          <a:prstGeom prst="rect">
            <a:avLst/>
          </a:prstGeom>
          <a:effectLst/>
        </p:spPr>
      </p:pic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85B9363A-4ABA-5C47-8A82-A0DE49197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8686" y="2807714"/>
            <a:ext cx="923465" cy="69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9ED16602-7986-C545-ABDD-C2751A0C8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672"/>
          <a:stretch>
            <a:fillRect/>
          </a:stretch>
        </p:blipFill>
        <p:spPr>
          <a:xfrm>
            <a:off x="1443544" y="3944383"/>
            <a:ext cx="1077073" cy="81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6B958114-2DC3-1845-93BE-CC9F58902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2482" y="5104823"/>
            <a:ext cx="1080000" cy="110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0D339-E6E5-4C3C-AD10-EEF2415D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3" y="2704113"/>
            <a:ext cx="582796" cy="6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A00D7-19E1-C326-362B-4CBB4180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Do I Work With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21576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F85B-A0FE-73B4-F196-7A1DC1DA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Multisensory</a:t>
            </a:r>
          </a:p>
        </p:txBody>
      </p:sp>
      <p:pic>
        <p:nvPicPr>
          <p:cNvPr id="5" name="Content Placeholder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3C6BEA-5186-C2D1-C8B8-8A864CCD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150338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652120" y="3699031"/>
            <a:ext cx="1620441" cy="1620440"/>
            <a:chOff x="2286000" y="1143000"/>
            <a:chExt cx="4572000" cy="45720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Isosceles Triangle 30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52120" y="3699031"/>
            <a:ext cx="1620441" cy="1620440"/>
            <a:chOff x="2286000" y="1143000"/>
            <a:chExt cx="4572000" cy="4572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xfrm>
            <a:off x="1385646" y="998731"/>
            <a:ext cx="6372225" cy="81081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Visual-Vestibular Integration </a:t>
            </a:r>
            <a:br>
              <a:rPr lang="en-US" dirty="0"/>
            </a:br>
            <a:r>
              <a:rPr lang="en-US" dirty="0"/>
              <a:t>for Heading (conflict)</a:t>
            </a:r>
          </a:p>
        </p:txBody>
      </p:sp>
      <p:pic>
        <p:nvPicPr>
          <p:cNvPr id="12295" name="Picture 4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03748" y="3729037"/>
            <a:ext cx="1509300" cy="1482329"/>
          </a:xfrm>
          <a:ln w="63500">
            <a:solidFill>
              <a:srgbClr val="00B0F0"/>
            </a:solidFill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3821906" y="2874169"/>
            <a:ext cx="2357438" cy="1519238"/>
          </a:xfrm>
          <a:prstGeom prst="straightConnector1">
            <a:avLst/>
          </a:prstGeom>
          <a:ln w="66675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3929062" y="4470797"/>
            <a:ext cx="2196704" cy="190500"/>
          </a:xfrm>
          <a:prstGeom prst="straightConnector1">
            <a:avLst/>
          </a:prstGeom>
          <a:ln w="66675"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5328084" y="2294874"/>
            <a:ext cx="1108565" cy="2176035"/>
          </a:xfrm>
          <a:prstGeom prst="straightConnector1">
            <a:avLst/>
          </a:prstGeom>
          <a:ln w="66675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462210" y="2294874"/>
            <a:ext cx="1261412" cy="2182323"/>
          </a:xfrm>
          <a:prstGeom prst="straightConnector1">
            <a:avLst/>
          </a:prstGeom>
          <a:ln w="66675"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6030162" y="2240868"/>
            <a:ext cx="438336" cy="2242617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Pie 23"/>
          <p:cNvSpPr/>
          <p:nvPr/>
        </p:nvSpPr>
        <p:spPr>
          <a:xfrm rot="13638470">
            <a:off x="5430146" y="3503012"/>
            <a:ext cx="2064130" cy="1904202"/>
          </a:xfrm>
          <a:prstGeom prst="pie">
            <a:avLst>
              <a:gd name="adj1" fmla="val 946715"/>
              <a:gd name="adj2" fmla="val 432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77526" y="3158970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l-GR" sz="1350" dirty="0">
                <a:solidFill>
                  <a:prstClr val="black"/>
                </a:solidFill>
                <a:latin typeface="Calibri" panose="020F0502020204030204"/>
              </a:rPr>
              <a:t>Δ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AD49E9E-5CBC-C8CA-0A40-863205FB1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2198911" y="2171718"/>
            <a:ext cx="1617005" cy="122726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1886D9-47A7-1617-897A-2CF0E97CA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506650" y="199630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A586883-B112-D7A6-E772-9665B862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1569295" y="4994449"/>
            <a:ext cx="6839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05273E-6 L -0.06163 -0.4165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-2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logic of conflicts</a:t>
            </a: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85900" y="2132857"/>
            <a:ext cx="6172200" cy="34692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/>
              <a:t>Equally weighted</a:t>
            </a:r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Vestibular weighted more</a:t>
            </a:r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Vision weighted more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F20595A-8B1A-2DF4-7282-1DA0FF9AD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368286" y="2480341"/>
            <a:ext cx="683954" cy="720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8ED506A-4227-75EC-AA0B-2BD59B4CE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748624" y="2529118"/>
            <a:ext cx="686271" cy="74510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5611FE7-68CA-6A01-A972-53725171D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368286" y="3607323"/>
            <a:ext cx="683954" cy="720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E8D9E2-9FD1-5250-6CCE-C9B3677B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748624" y="3656100"/>
            <a:ext cx="686271" cy="74510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576D2D-5F95-4237-3ED8-FCC645B0E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838288" y="480859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39BC25D-BF99-5BD6-881E-65AD8887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457950" y="4759822"/>
            <a:ext cx="6839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21041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787 L -0.23385 0.0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11215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787 L -0.4 0.0150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42587 -0.00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85" y="-3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0.00787 L -0.09375 0.007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745598-9DE6-02EC-CF8A-39495451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0BD70B-5C8E-B684-93AE-D7603434FC89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A6B0F7-5447-3D28-9C89-A5CC2935F6F4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8C1431-ACD1-E13F-69CE-3C3D935F6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6" b="47050"/>
          <a:stretch/>
        </p:blipFill>
        <p:spPr>
          <a:xfrm>
            <a:off x="928419" y="2182746"/>
            <a:ext cx="8036194" cy="3498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DAFEA1-D449-C9B2-7F9A-939027F9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78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68EB-F6EF-2666-9C2A-3890DC72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can make a Prediction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72F0F3A0-E3F2-8E7F-366E-4DB0502827E8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197" y="1825625"/>
            <a:ext cx="4307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905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11C3B-C91F-2242-8D72-FF3A725F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0" y="1036155"/>
            <a:ext cx="8263890" cy="1075811"/>
          </a:xfrm>
        </p:spPr>
        <p:txBody>
          <a:bodyPr anchor="b">
            <a:normAutofit/>
          </a:bodyPr>
          <a:lstStyle/>
          <a:p>
            <a:r>
              <a:rPr lang="en-US" sz="4050"/>
              <a:t>Ongoing Research Questions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70" y="211840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CB4D-4B54-D147-9586-591645C2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0" y="2410737"/>
            <a:ext cx="5035164" cy="3089379"/>
          </a:xfrm>
        </p:spPr>
        <p:txBody>
          <a:bodyPr anchor="t">
            <a:normAutofit/>
          </a:bodyPr>
          <a:lstStyle/>
          <a:p>
            <a:r>
              <a:rPr lang="en-US" sz="1650" dirty="0"/>
              <a:t>Is self-motion the same for kids and adults? </a:t>
            </a:r>
          </a:p>
          <a:p>
            <a:r>
              <a:rPr lang="en-US" sz="1650" dirty="0"/>
              <a:t>Is self-motion the same for adults and older people?</a:t>
            </a:r>
          </a:p>
          <a:p>
            <a:r>
              <a:rPr lang="en-US" sz="1650" dirty="0"/>
              <a:t>How does the brain change different signals into one unified signal?</a:t>
            </a:r>
          </a:p>
          <a:p>
            <a:r>
              <a:rPr lang="en-US" sz="1650" dirty="0"/>
              <a:t>Where in the brain is self-motion processed?</a:t>
            </a:r>
          </a:p>
          <a:p>
            <a:r>
              <a:rPr lang="en-US" sz="1650" dirty="0"/>
              <a:t>Is self-motion the same as other processes?</a:t>
            </a:r>
          </a:p>
          <a:p>
            <a:r>
              <a:rPr lang="en-US" sz="1650" dirty="0"/>
              <a:t>How can this work benefit people with movement disorders?</a:t>
            </a:r>
          </a:p>
          <a:p>
            <a:pPr marL="0" indent="0">
              <a:buNone/>
            </a:pPr>
            <a:endParaRPr lang="en-US" sz="1650" dirty="0"/>
          </a:p>
          <a:p>
            <a:endParaRPr lang="en-US" sz="1650" dirty="0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079E901F-8FA8-4280-80A7-14E12B7B8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r="15608" b="2"/>
          <a:stretch/>
        </p:blipFill>
        <p:spPr>
          <a:xfrm>
            <a:off x="5756744" y="2427732"/>
            <a:ext cx="2955798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2035-8613-E045-B6C4-DD364ECE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IE" dirty="0"/>
              <a:t>Fearon, C., </a:t>
            </a:r>
            <a:r>
              <a:rPr lang="en-IE" b="1" dirty="0"/>
              <a:t>Butler, J. S</a:t>
            </a:r>
            <a:r>
              <a:rPr lang="en-IE" dirty="0"/>
              <a:t>., Waechter, S. M., </a:t>
            </a:r>
            <a:r>
              <a:rPr lang="en-IE" dirty="0" err="1"/>
              <a:t>Killane</a:t>
            </a:r>
            <a:r>
              <a:rPr lang="en-IE" dirty="0"/>
              <a:t>, I., Kelly, S. P., Reilly, R. B., &amp; Lynch, T. (2021). Neurophysiological correlates of dual tasking in people with Parkinson’s disease and freezing of gait. </a:t>
            </a:r>
            <a:r>
              <a:rPr lang="en-IE" i="1" dirty="0"/>
              <a:t>Experimental Brain Research</a:t>
            </a:r>
            <a:r>
              <a:rPr lang="en-IE" dirty="0"/>
              <a:t>, </a:t>
            </a:r>
            <a:r>
              <a:rPr lang="en-IE" i="1" dirty="0"/>
              <a:t>239</a:t>
            </a:r>
            <a:r>
              <a:rPr lang="en-IE" dirty="0"/>
              <a:t>(1), 175-187.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Campos J, </a:t>
            </a:r>
            <a:r>
              <a:rPr lang="en-US" dirty="0" err="1"/>
              <a:t>Pandi</a:t>
            </a:r>
            <a:r>
              <a:rPr lang="en-US" dirty="0"/>
              <a:t> M and </a:t>
            </a:r>
            <a:r>
              <a:rPr lang="en-US" b="1" dirty="0"/>
              <a:t>Butler JS</a:t>
            </a:r>
            <a:r>
              <a:rPr lang="en-US" dirty="0"/>
              <a:t> (2020) “Feeling” Ourselves Move: A Team Effort by Our Senses. Front. Young Minds. 8:9. </a:t>
            </a:r>
            <a:r>
              <a:rPr lang="en-US" dirty="0" err="1"/>
              <a:t>doi</a:t>
            </a:r>
            <a:r>
              <a:rPr lang="en-US" dirty="0"/>
              <a:t>: 10.3389/frym.2020.00009</a:t>
            </a:r>
            <a:endParaRPr lang="en-IE" dirty="0"/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B. Malcolm, J. J. Foxe, </a:t>
            </a:r>
            <a:r>
              <a:rPr lang="en-IE" b="1" dirty="0"/>
              <a:t>J. S. Butler</a:t>
            </a:r>
            <a:r>
              <a:rPr lang="en-IE" dirty="0"/>
              <a:t>, S. </a:t>
            </a:r>
            <a:r>
              <a:rPr lang="en-IE" dirty="0" err="1"/>
              <a:t>Molholom</a:t>
            </a:r>
            <a:r>
              <a:rPr lang="en-IE" dirty="0"/>
              <a:t>, P. De </a:t>
            </a:r>
            <a:r>
              <a:rPr lang="en-IE" dirty="0" err="1"/>
              <a:t>Sanctis</a:t>
            </a:r>
            <a:r>
              <a:rPr lang="en-IE" dirty="0"/>
              <a:t>, (2018) “Long-term test-retest reliability of event-related potential (ERP) recordings during treadmill walking using the mobile brain/body imaging (</a:t>
            </a:r>
            <a:r>
              <a:rPr lang="en-IE" dirty="0" err="1"/>
              <a:t>MoBI</a:t>
            </a:r>
            <a:r>
              <a:rPr lang="en-IE" dirty="0"/>
              <a:t>) approach” </a:t>
            </a:r>
            <a:r>
              <a:rPr lang="en-IE" i="1" dirty="0"/>
              <a:t>Journal of Neurophysiology 120 (5), 2246-2259</a:t>
            </a:r>
            <a:endParaRPr lang="en-IE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 </a:t>
            </a:r>
            <a:r>
              <a:rPr lang="en-US" dirty="0" err="1"/>
              <a:t>Ramkhalawansingh</a:t>
            </a:r>
            <a:r>
              <a:rPr lang="en-US" dirty="0"/>
              <a:t>, </a:t>
            </a:r>
            <a:r>
              <a:rPr lang="en-US" b="1" dirty="0"/>
              <a:t>J. S. Butler</a:t>
            </a:r>
            <a:r>
              <a:rPr lang="en-US" dirty="0"/>
              <a:t>, J. L. Campos, (2018) “Multisensory Self-motion Perception in Younger and Older Adults” Psychology and aging 33 (5), 798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B. Malcolm, J. J. Foxe, </a:t>
            </a:r>
            <a:r>
              <a:rPr lang="en-IE" b="1" dirty="0"/>
              <a:t>J. S. Butler</a:t>
            </a:r>
            <a:r>
              <a:rPr lang="en-IE" dirty="0"/>
              <a:t>, P. De </a:t>
            </a:r>
            <a:r>
              <a:rPr lang="en-IE" dirty="0" err="1"/>
              <a:t>Sanctis</a:t>
            </a:r>
            <a:r>
              <a:rPr lang="en-IE" dirty="0"/>
              <a:t>, (2015) “The aging brain shows less flexible reallocation of processing during dual-task walking: A Mobile Brain-Body Imaging (MOBI) Study” </a:t>
            </a:r>
            <a:r>
              <a:rPr lang="en-IE" i="1" dirty="0"/>
              <a:t>Neuroimage 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J. L. Campos, </a:t>
            </a:r>
            <a:r>
              <a:rPr lang="en-IE" b="1" dirty="0"/>
              <a:t>J. S. Butler</a:t>
            </a:r>
            <a:r>
              <a:rPr lang="en-IE" dirty="0"/>
              <a:t>, H. H. </a:t>
            </a:r>
            <a:r>
              <a:rPr lang="en-IE" dirty="0" err="1"/>
              <a:t>Bülthoff</a:t>
            </a:r>
            <a:r>
              <a:rPr lang="en-IE" dirty="0"/>
              <a:t>, (2014) “Visual, and proprioceptive cue-weighting in travelled distance perception.” Experimental Brain Research 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De </a:t>
            </a:r>
            <a:r>
              <a:rPr lang="en-IE" dirty="0" err="1"/>
              <a:t>Sanctis</a:t>
            </a:r>
            <a:r>
              <a:rPr lang="en-IE" dirty="0"/>
              <a:t>, P., Butler, J. S., Malcolm, B. R., &amp; Foxe, J. J. (2014). Recalibration of inhibitory control systems during walking-related dual-task interference: a mobile brain-body imaging (MOBI) study. </a:t>
            </a:r>
            <a:r>
              <a:rPr lang="en-IE" i="1" dirty="0"/>
              <a:t>Neuroimage</a:t>
            </a:r>
            <a:r>
              <a:rPr lang="en-IE" dirty="0"/>
              <a:t>, </a:t>
            </a:r>
            <a:r>
              <a:rPr lang="en-IE" i="1" dirty="0"/>
              <a:t>94</a:t>
            </a:r>
            <a:r>
              <a:rPr lang="en-IE" dirty="0"/>
              <a:t>, 55-64.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H. Nolan,</a:t>
            </a:r>
            <a:r>
              <a:rPr lang="en-IE" b="1" dirty="0"/>
              <a:t> J. S. Butler</a:t>
            </a:r>
            <a:r>
              <a:rPr lang="en-IE" b="1" baseline="30000" dirty="0"/>
              <a:t>*</a:t>
            </a:r>
            <a:r>
              <a:rPr lang="en-IE" dirty="0"/>
              <a:t>, R. Whelan, J. J. Foxe, H. H. </a:t>
            </a:r>
            <a:r>
              <a:rPr lang="en-IE" dirty="0" err="1"/>
              <a:t>Bülthoff</a:t>
            </a:r>
            <a:r>
              <a:rPr lang="en-IE" dirty="0"/>
              <a:t>, R B. Reilly, (2012) “Detecting Changes in Self-motion Heading: A High Density Electrophysiological Measure of Vestibular Processing.” Experimental Brain Research, 219(1):1-11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Campos, J. L., </a:t>
            </a:r>
            <a:r>
              <a:rPr lang="en-IE" b="1" dirty="0"/>
              <a:t>Butler, J. S</a:t>
            </a:r>
            <a:r>
              <a:rPr lang="en-IE" dirty="0"/>
              <a:t>., &amp; </a:t>
            </a:r>
            <a:r>
              <a:rPr lang="en-IE" dirty="0" err="1"/>
              <a:t>Bülthoff</a:t>
            </a:r>
            <a:r>
              <a:rPr lang="en-IE" dirty="0"/>
              <a:t>, H. H. (2012). Multisensory integration in the estimation of walked distances. </a:t>
            </a:r>
            <a:r>
              <a:rPr lang="en-IE" i="1" dirty="0"/>
              <a:t>Experimental brain research</a:t>
            </a:r>
            <a:r>
              <a:rPr lang="en-IE" dirty="0"/>
              <a:t>, </a:t>
            </a:r>
            <a:r>
              <a:rPr lang="en-IE" i="1" dirty="0"/>
              <a:t>218</a:t>
            </a:r>
            <a:r>
              <a:rPr lang="en-IE" dirty="0"/>
              <a:t>(4), 551-565.</a:t>
            </a:r>
          </a:p>
          <a:p>
            <a:pPr marL="385763" indent="-385763">
              <a:buFont typeface="+mj-lt"/>
              <a:buAutoNum type="arabicPeriod"/>
            </a:pPr>
            <a:r>
              <a:rPr lang="en-IE" b="1" dirty="0"/>
              <a:t>Butler, J. S</a:t>
            </a:r>
            <a:r>
              <a:rPr lang="en-IE" dirty="0"/>
              <a:t>., Smith, S. T., Campos, J. L., &amp; </a:t>
            </a:r>
            <a:r>
              <a:rPr lang="en-IE" dirty="0" err="1"/>
              <a:t>Bülthoff</a:t>
            </a:r>
            <a:r>
              <a:rPr lang="en-IE" dirty="0"/>
              <a:t>, H. H. (2010). Bayesian integration of visual and vestibular</a:t>
            </a:r>
            <a:br>
              <a:rPr lang="en-IE" dirty="0"/>
            </a:br>
            <a:r>
              <a:rPr lang="en-IE" dirty="0"/>
              <a:t> signals for heading. </a:t>
            </a:r>
            <a:r>
              <a:rPr lang="en-IE" i="1" dirty="0"/>
              <a:t>Journal of vision</a:t>
            </a:r>
            <a:r>
              <a:rPr lang="en-IE" dirty="0"/>
              <a:t>, </a:t>
            </a:r>
            <a:r>
              <a:rPr lang="en-IE" i="1" dirty="0"/>
              <a:t>10</a:t>
            </a:r>
            <a:r>
              <a:rPr lang="en-IE" dirty="0"/>
              <a:t>(11), 23-23.</a:t>
            </a:r>
          </a:p>
          <a:p>
            <a:pPr marL="385763" indent="-385763">
              <a:buFont typeface="+mj-lt"/>
              <a:buAutoNum type="arabicPeriod"/>
            </a:pPr>
            <a:endParaRPr lang="en-IE" dirty="0"/>
          </a:p>
          <a:p>
            <a:pPr marL="385763" indent="-385763">
              <a:buFont typeface="+mj-lt"/>
              <a:buAutoNum type="arabicPeriod"/>
            </a:pPr>
            <a:endParaRPr lang="en-IE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8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Publications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A9496-6D00-3248-9BE1-0F4D2100FE44}"/>
              </a:ext>
            </a:extLst>
          </p:cNvPr>
          <p:cNvSpPr/>
          <p:nvPr/>
        </p:nvSpPr>
        <p:spPr>
          <a:xfrm>
            <a:off x="691978" y="1837039"/>
            <a:ext cx="81636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Brady R</a:t>
            </a:r>
            <a:r>
              <a:rPr lang="en-US" sz="2000" b="1" dirty="0">
                <a:latin typeface="Helvetica" pitchFamily="2" charset="0"/>
              </a:rPr>
              <a:t>., Butler, J.S</a:t>
            </a:r>
            <a:r>
              <a:rPr lang="en-US" sz="2000" dirty="0">
                <a:latin typeface="Helvetica" pitchFamily="2" charset="0"/>
              </a:rPr>
              <a:t>., (2022) “The Circle of Life: The Mathematics of Predator-Prey Dynamics” Frontiers for Young Minds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10.3389/frym.2021.651131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GB" sz="2000" dirty="0" err="1">
                <a:latin typeface="Helvetica" pitchFamily="2" charset="0"/>
              </a:rPr>
              <a:t>McCrann</a:t>
            </a:r>
            <a:r>
              <a:rPr lang="en-GB" sz="2000" dirty="0">
                <a:latin typeface="Helvetica" pitchFamily="2" charset="0"/>
              </a:rPr>
              <a:t>, S., Loughman, J., </a:t>
            </a:r>
            <a:r>
              <a:rPr lang="en-GB" sz="2000" b="1" dirty="0">
                <a:latin typeface="Helvetica" pitchFamily="2" charset="0"/>
              </a:rPr>
              <a:t>Butler, J.S., </a:t>
            </a:r>
            <a:r>
              <a:rPr lang="en-GB" sz="2000" dirty="0" err="1">
                <a:latin typeface="Helvetica" pitchFamily="2" charset="0"/>
              </a:rPr>
              <a:t>Paudel</a:t>
            </a:r>
            <a:r>
              <a:rPr lang="en-GB" sz="2000" dirty="0">
                <a:latin typeface="Helvetica" pitchFamily="2" charset="0"/>
              </a:rPr>
              <a:t>, N. and Flitcroft, D.I. (2021), Do smartphones hurt our eyes by causing </a:t>
            </a:r>
            <a:r>
              <a:rPr lang="en-GB" sz="2000" dirty="0" err="1">
                <a:latin typeface="Helvetica" pitchFamily="2" charset="0"/>
              </a:rPr>
              <a:t>shortsightedness</a:t>
            </a:r>
            <a:r>
              <a:rPr lang="en-GB" sz="2000" dirty="0">
                <a:latin typeface="Helvetica" pitchFamily="2" charset="0"/>
              </a:rPr>
              <a:t>? Frontiers for Young Minds  https://doi: 10.3389/frym.2021.56985</a:t>
            </a:r>
            <a:endParaRPr lang="en-US" sz="20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Campos J, </a:t>
            </a:r>
            <a:r>
              <a:rPr lang="en-US" sz="2000" dirty="0" err="1">
                <a:latin typeface="Helvetica" pitchFamily="2" charset="0"/>
              </a:rPr>
              <a:t>Pandi</a:t>
            </a:r>
            <a:r>
              <a:rPr lang="en-US" sz="2000" dirty="0">
                <a:latin typeface="Helvetica" pitchFamily="2" charset="0"/>
              </a:rPr>
              <a:t> M and </a:t>
            </a:r>
            <a:r>
              <a:rPr lang="en-US" sz="2000" b="1" dirty="0">
                <a:latin typeface="Helvetica" pitchFamily="2" charset="0"/>
              </a:rPr>
              <a:t>Butler JS </a:t>
            </a:r>
            <a:r>
              <a:rPr lang="en-US" sz="2000" dirty="0">
                <a:latin typeface="Helvetica" pitchFamily="2" charset="0"/>
              </a:rPr>
              <a:t>(2020) “Feeling Ourselves Move: A Team Effort by Our Senses.” Front. Young Minds. 8:9.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10.3389/frym.2020.00009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IE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Listening</a:t>
            </a:r>
            <a:endParaRPr dirty="0"/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950775"/>
            <a:ext cx="2914650" cy="191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3" y="1950773"/>
            <a:ext cx="3003799" cy="19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3943350"/>
            <a:ext cx="27432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Central Quad Grangegorman Campus / Feilden Clegg Bradley Studios | ArchDaily">
            <a:extLst>
              <a:ext uri="{FF2B5EF4-FFF2-40B4-BE49-F238E27FC236}">
                <a16:creationId xmlns:a16="http://schemas.microsoft.com/office/drawing/2014/main" id="{C4997F36-7E6B-344E-94A1-DFB7CE10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2" y="4014451"/>
            <a:ext cx="2941221" cy="19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D11653-09CF-479A-B5E6-DA1C8A2A2894}"/>
              </a:ext>
            </a:extLst>
          </p:cNvPr>
          <p:cNvSpPr/>
          <p:nvPr/>
        </p:nvSpPr>
        <p:spPr>
          <a:xfrm>
            <a:off x="1084668" y="1899699"/>
            <a:ext cx="5341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TCD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8D2E5-C8BA-4061-8B86-54193F42DFA6}"/>
              </a:ext>
            </a:extLst>
          </p:cNvPr>
          <p:cNvSpPr/>
          <p:nvPr/>
        </p:nvSpPr>
        <p:spPr>
          <a:xfrm>
            <a:off x="1123739" y="3962661"/>
            <a:ext cx="9316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TU Dublin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D1713-5D9A-4878-A200-0B59DC3E763D}"/>
              </a:ext>
            </a:extLst>
          </p:cNvPr>
          <p:cNvSpPr/>
          <p:nvPr/>
        </p:nvSpPr>
        <p:spPr>
          <a:xfrm>
            <a:off x="5113477" y="3911587"/>
            <a:ext cx="2295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Max Planck Institute Germany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6C52-2B8B-4C4D-8FCE-12AEF01D7D10}"/>
              </a:ext>
            </a:extLst>
          </p:cNvPr>
          <p:cNvSpPr/>
          <p:nvPr/>
        </p:nvSpPr>
        <p:spPr>
          <a:xfrm>
            <a:off x="5113477" y="1950406"/>
            <a:ext cx="26497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Albert Einstein College of Medicine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40C6-2D96-9C23-D7ED-D359F880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601AF-A8C8-983E-0612-5D9FD5561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567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2951E4-8CD7-1235-FB3B-69AB4BA6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/>
              <a:t>I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951F-6EED-E095-1106-0D0F2A61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32F5-9501-08D5-1F4D-DE37F604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Back to Neuroscience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AC70D-90E3-42AC-5C7B-AF359AA90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655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B6F166-A200-63DC-2D24-508B3D55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Ongoing Research Questions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CB4D-4B54-D147-9586-591645C2C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 marL="89297" indent="0">
              <a:buNone/>
            </a:pPr>
            <a:r>
              <a:rPr lang="en-US" sz="2800" dirty="0"/>
              <a:t>Using Neural Networks to Study the Brain: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Is self-motion the same for kids and adults? </a:t>
            </a:r>
          </a:p>
          <a:p>
            <a:endParaRPr lang="en-US" sz="2800" dirty="0"/>
          </a:p>
          <a:p>
            <a:r>
              <a:rPr lang="en-US" sz="2800" dirty="0"/>
              <a:t>Is self-motion the same for adults and older people?</a:t>
            </a:r>
          </a:p>
          <a:p>
            <a:endParaRPr lang="en-US" sz="2800" dirty="0"/>
          </a:p>
          <a:p>
            <a:r>
              <a:rPr lang="en-US" sz="2800" dirty="0"/>
              <a:t>How does the brain change different signals into one unified signal?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Is self-motion the same as other processes?</a:t>
            </a:r>
          </a:p>
          <a:p>
            <a:endParaRPr lang="en-US" sz="2800" dirty="0"/>
          </a:p>
          <a:p>
            <a:r>
              <a:rPr lang="en-US" sz="2800" dirty="0"/>
              <a:t>How can this work benefit people with movement disorders like Parkinson’s Disease?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32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What is the brain </a:t>
            </a:r>
            <a:r>
              <a:rPr lang="en-US" sz="3600" u="sng" dirty="0"/>
              <a:t>not</a:t>
            </a:r>
            <a:r>
              <a:rPr lang="en-US" sz="3600" dirty="0"/>
              <a:t> made of?</a:t>
            </a:r>
            <a:endParaRPr lang="en-IE" sz="3600" dirty="0"/>
          </a:p>
          <a:p>
            <a:pPr marL="546497" indent="-457200">
              <a:buFont typeface="+mj-lt"/>
              <a:buAutoNum type="arabicPeriod"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Neurons</a:t>
            </a:r>
          </a:p>
          <a:p>
            <a:pPr marL="89297" indent="0">
              <a:buNone/>
            </a:pPr>
            <a:r>
              <a:rPr lang="en-IE" sz="3600" dirty="0"/>
              <a:t>R. Muscles</a:t>
            </a:r>
          </a:p>
        </p:txBody>
      </p:sp>
    </p:spTree>
    <p:extLst>
      <p:ext uri="{BB962C8B-B14F-4D97-AF65-F5344CB8AC3E}">
        <p14:creationId xmlns:p14="http://schemas.microsoft.com/office/powerpoint/2010/main" val="2983752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How many neurons are there in a Human Brian</a:t>
            </a:r>
            <a:endParaRPr lang="en-IE" sz="3600" dirty="0"/>
          </a:p>
          <a:p>
            <a:pPr marL="89297" indent="0">
              <a:buNone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1,000,000</a:t>
            </a:r>
          </a:p>
          <a:p>
            <a:pPr marL="89297" indent="0">
              <a:buNone/>
            </a:pPr>
            <a:r>
              <a:rPr lang="en-IE" sz="3600" dirty="0"/>
              <a:t>R. 100,000,000,000</a:t>
            </a:r>
          </a:p>
        </p:txBody>
      </p:sp>
    </p:spTree>
    <p:extLst>
      <p:ext uri="{BB962C8B-B14F-4D97-AF65-F5344CB8AC3E}">
        <p14:creationId xmlns:p14="http://schemas.microsoft.com/office/powerpoint/2010/main" val="217994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What is a neuron in an artificial Neural Network called</a:t>
            </a:r>
            <a:endParaRPr lang="en-IE" sz="3600" dirty="0"/>
          </a:p>
          <a:p>
            <a:pPr marL="546497" indent="-457200">
              <a:buFont typeface="+mj-lt"/>
              <a:buAutoNum type="arabicPeriod"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Node</a:t>
            </a:r>
          </a:p>
          <a:p>
            <a:pPr marL="89297" indent="0">
              <a:buNone/>
            </a:pPr>
            <a:r>
              <a:rPr lang="en-IE" sz="3600" dirty="0"/>
              <a:t>R. Neutron</a:t>
            </a:r>
          </a:p>
        </p:txBody>
      </p:sp>
    </p:spTree>
    <p:extLst>
      <p:ext uri="{BB962C8B-B14F-4D97-AF65-F5344CB8AC3E}">
        <p14:creationId xmlns:p14="http://schemas.microsoft.com/office/powerpoint/2010/main" val="371790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415F-E0CB-3BAD-1A68-B45A2EDE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>
            <a:extLst>
              <a:ext uri="{FF2B5EF4-FFF2-40B4-BE49-F238E27FC236}">
                <a16:creationId xmlns:a16="http://schemas.microsoft.com/office/drawing/2014/main" id="{E960760E-FC65-8DF9-6E9B-D64D36C70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en-IE" dirty="0"/>
              <a:t>The Senses</a:t>
            </a:r>
          </a:p>
        </p:txBody>
      </p:sp>
      <p:sp>
        <p:nvSpPr>
          <p:cNvPr id="146" name="Rectangle 3">
            <a:extLst>
              <a:ext uri="{FF2B5EF4-FFF2-40B4-BE49-F238E27FC236}">
                <a16:creationId xmlns:a16="http://schemas.microsoft.com/office/drawing/2014/main" id="{6FA08533-49AB-0C2F-3C1D-F9F8DAA5933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600" dirty="0"/>
              <a:t>The Big Five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1. Visual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2. Auditory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3. Olfactory (smell) System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4. Gustatory (taste) System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 5. Tactile 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9F79A3-4CAB-9C55-6800-AA73F4665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600" dirty="0"/>
              <a:t>A Couple More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6. Vestibular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7. Proprioception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FFD1-B0EE-6599-1020-3D88646A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D6CEA5-5E03-16A7-562E-12C72BAB5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4668" y="0"/>
            <a:ext cx="3486152" cy="2753139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3200" dirty="0"/>
              <a:t>Taste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Taste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Sweet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Salty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Sour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Bitter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Spicy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Umami</a:t>
            </a:r>
            <a:br>
              <a:rPr lang="en-IE" sz="2100" dirty="0"/>
            </a:br>
            <a:r>
              <a:rPr lang="en-IE" sz="2100" dirty="0"/>
              <a:t>	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BC791-D5BA-4A3A-7D05-2D16665A0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0"/>
            <a:ext cx="3830684" cy="3263210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800" dirty="0"/>
              <a:t>Vision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Light/Dark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Movement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Form and Shape Recognition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Visual Acuity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Face Recognition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Contrast Sensitivity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Colour Sensitivity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000" dirty="0"/>
              <a:t>		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CBE65E-3516-4A9B-E62F-A5B61CD85867}"/>
              </a:ext>
            </a:extLst>
          </p:cNvPr>
          <p:cNvSpPr txBox="1">
            <a:spLocks/>
          </p:cNvSpPr>
          <p:nvPr/>
        </p:nvSpPr>
        <p:spPr>
          <a:xfrm>
            <a:off x="74131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Auditory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Frequency (Pitch)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Loudness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Sound Localization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Temporal Processing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Echo Perception (Echolocation)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Speech Perception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FCBA7AB-4853-C29C-03CB-E9F801AA506A}"/>
              </a:ext>
            </a:extLst>
          </p:cNvPr>
          <p:cNvSpPr txBox="1">
            <a:spLocks/>
          </p:cNvSpPr>
          <p:nvPr/>
        </p:nvSpPr>
        <p:spPr>
          <a:xfrm>
            <a:off x="468466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Smell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Identification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Localization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Intensity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Memory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66018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83CB-F467-B357-F296-891CB627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3ACCCE-8EC0-3931-ADF0-0745403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4668" y="0"/>
            <a:ext cx="3486152" cy="2753139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3200" dirty="0"/>
              <a:t>Proprioception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Muscle Tension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Sense of Movement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Joint Receptors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Motor Learning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Reflex Modulation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Muscle Length and Stretch Detection </a:t>
            </a:r>
            <a:br>
              <a:rPr lang="en-IE" sz="2100" dirty="0"/>
            </a:br>
            <a:r>
              <a:rPr lang="en-IE" sz="2100" dirty="0"/>
              <a:t>	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7B9CD-04EE-0BB5-3C54-B90D24824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0"/>
            <a:ext cx="3830684" cy="3263210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800" dirty="0"/>
              <a:t>Tactile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Touch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Temperature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Pain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Vibration Sensation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Tactile Discrimination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Texture and Fine Touch Perception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000" dirty="0"/>
              <a:t>		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2C2E5-B333-ADBA-8044-9FF6457B3CBD}"/>
              </a:ext>
            </a:extLst>
          </p:cNvPr>
          <p:cNvSpPr txBox="1">
            <a:spLocks/>
          </p:cNvSpPr>
          <p:nvPr/>
        </p:nvSpPr>
        <p:spPr>
          <a:xfrm>
            <a:off x="74131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Vestibular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Gravity Perception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Angular Motion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Linear Motion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Balance and Postural Control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 err="1"/>
              <a:t>Vestibulo</a:t>
            </a:r>
            <a:r>
              <a:rPr lang="en-IE" sz="2000" dirty="0"/>
              <a:t>-Spinal Reflex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Head position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393732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5436" y="1428698"/>
            <a:ext cx="7886699" cy="699516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GB" dirty="0"/>
              <a:t>“FEELING” OURSELVES MOVE: A TEAM EFFORT BY </a:t>
            </a:r>
            <a:r>
              <a:rPr lang="en-US" dirty="0"/>
              <a:t>OUR SENSES</a:t>
            </a:r>
            <a:endParaRPr lang="en-US" sz="4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8649" y="2200193"/>
            <a:ext cx="7886699" cy="31546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Campos, </a:t>
            </a:r>
            <a:r>
              <a:rPr lang="en-GB" dirty="0" err="1">
                <a:solidFill>
                  <a:schemeClr val="tx1"/>
                </a:solidFill>
              </a:rPr>
              <a:t>Pandi</a:t>
            </a:r>
            <a:r>
              <a:rPr lang="en-GB" dirty="0">
                <a:solidFill>
                  <a:schemeClr val="tx1"/>
                </a:solidFill>
              </a:rPr>
              <a:t>, Butler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99016-FA56-4E9F-8301-53822F30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23" y="2670190"/>
            <a:ext cx="6732752" cy="3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9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7|1.1|0.7|0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3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24713</TotalTime>
  <Words>1548</Words>
  <Application>Microsoft Macintosh PowerPoint</Application>
  <PresentationFormat>On-screen Show (4:3)</PresentationFormat>
  <Paragraphs>270</Paragraphs>
  <Slides>54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Helvetica</vt:lpstr>
      <vt:lpstr>Helvetica Light</vt:lpstr>
      <vt:lpstr>Rubik</vt:lpstr>
      <vt:lpstr>Wingdings</vt:lpstr>
      <vt:lpstr>Office Theme</vt:lpstr>
      <vt:lpstr>The Maths and Neuroscience of Walking: Walking is Not as Easy You Think</vt:lpstr>
      <vt:lpstr>John Butler</vt:lpstr>
      <vt:lpstr>What Do I Do?</vt:lpstr>
      <vt:lpstr>Who Do I Work With</vt:lpstr>
      <vt:lpstr>What do I Research</vt:lpstr>
      <vt:lpstr>The Senses</vt:lpstr>
      <vt:lpstr>PowerPoint Presentation</vt:lpstr>
      <vt:lpstr>PowerPoint Presentation</vt:lpstr>
      <vt:lpstr>“FEELING” OURSELVES MOVE: A TEAM EFFORT BY OUR SENSES</vt:lpstr>
      <vt:lpstr>Who I Did This Work With on This Research</vt:lpstr>
      <vt:lpstr>Self-Motion</vt:lpstr>
      <vt:lpstr>Sensory Information for Walking</vt:lpstr>
      <vt:lpstr>Questions for You</vt:lpstr>
      <vt:lpstr>Answer for You</vt:lpstr>
      <vt:lpstr>How to Study Walking</vt:lpstr>
      <vt:lpstr>Walking</vt:lpstr>
      <vt:lpstr>Let’s do a bit of memory before we walk</vt:lpstr>
      <vt:lpstr>Name the Objects</vt:lpstr>
      <vt:lpstr>Name the Objects</vt:lpstr>
      <vt:lpstr>Memory Graph</vt:lpstr>
      <vt:lpstr>Name the Objects</vt:lpstr>
      <vt:lpstr>Name the Objects</vt:lpstr>
      <vt:lpstr>PowerPoint Presentation</vt:lpstr>
      <vt:lpstr>PowerPoint Presentation</vt:lpstr>
      <vt:lpstr>Memory Graph</vt:lpstr>
      <vt:lpstr>A bit of Walking</vt:lpstr>
      <vt:lpstr>Multisensory integration in the  estimation of walked distances</vt:lpstr>
      <vt:lpstr>Walking Graph</vt:lpstr>
      <vt:lpstr>Walking Graph</vt:lpstr>
      <vt:lpstr>Heading</vt:lpstr>
      <vt:lpstr>Virtual reality setup and stimuli</vt:lpstr>
      <vt:lpstr>Visual-Vestibular Integration  for Heading</vt:lpstr>
      <vt:lpstr>PowerPoint Presentation</vt:lpstr>
      <vt:lpstr>The Experiment</vt:lpstr>
      <vt:lpstr>The Experiment</vt:lpstr>
      <vt:lpstr>The Experiment</vt:lpstr>
      <vt:lpstr>The Experiment</vt:lpstr>
      <vt:lpstr>The Experiment</vt:lpstr>
      <vt:lpstr>Reliability</vt:lpstr>
      <vt:lpstr>Multisensory</vt:lpstr>
      <vt:lpstr>Visual-Vestibular Integration  for Heading (conflict)</vt:lpstr>
      <vt:lpstr>The logic of conflicts</vt:lpstr>
      <vt:lpstr>The Experiment</vt:lpstr>
      <vt:lpstr>Maths can make a Prediction</vt:lpstr>
      <vt:lpstr>Ongoing Research Questions</vt:lpstr>
      <vt:lpstr>Selected Publications</vt:lpstr>
      <vt:lpstr>Selected Publications</vt:lpstr>
      <vt:lpstr>Thank you for Listening</vt:lpstr>
      <vt:lpstr>Question Time</vt:lpstr>
      <vt:lpstr>Back to Neuroscience</vt:lpstr>
      <vt:lpstr>My Ongoing Research Questions</vt:lpstr>
      <vt:lpstr>Question 1</vt:lpstr>
      <vt:lpstr>Question 2</vt:lpstr>
      <vt:lpstr>Question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Walking</dc:title>
  <dc:creator>John Butler</dc:creator>
  <cp:lastModifiedBy>John Butler</cp:lastModifiedBy>
  <cp:revision>43</cp:revision>
  <dcterms:created xsi:type="dcterms:W3CDTF">2023-05-03T09:30:47Z</dcterms:created>
  <dcterms:modified xsi:type="dcterms:W3CDTF">2025-05-05T08:06:32Z</dcterms:modified>
</cp:coreProperties>
</file>